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82" r:id="rId3"/>
    <p:sldId id="283" r:id="rId4"/>
    <p:sldId id="279" r:id="rId5"/>
    <p:sldId id="280" r:id="rId6"/>
    <p:sldId id="281" r:id="rId7"/>
    <p:sldId id="260" r:id="rId8"/>
    <p:sldId id="261" r:id="rId9"/>
    <p:sldId id="263" r:id="rId10"/>
    <p:sldId id="284" r:id="rId11"/>
    <p:sldId id="264" r:id="rId12"/>
    <p:sldId id="265" r:id="rId13"/>
    <p:sldId id="266" r:id="rId14"/>
    <p:sldId id="267" r:id="rId15"/>
    <p:sldId id="269" r:id="rId16"/>
    <p:sldId id="277" r:id="rId17"/>
    <p:sldId id="271" r:id="rId18"/>
    <p:sldId id="278" r:id="rId19"/>
    <p:sldId id="272" r:id="rId20"/>
    <p:sldId id="270" r:id="rId21"/>
    <p:sldId id="273" r:id="rId22"/>
    <p:sldId id="285" r:id="rId23"/>
    <p:sldId id="274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87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AAB9-ECDA-4DD4-841D-3E4FD2E8C07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67936-9810-4435-A9B9-4B145E8D4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9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67936-9810-4435-A9B9-4B145E8D40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94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CBC4-BF39-4F2C-828D-46825E67FCA2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26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4C26-AE0C-44FC-9218-14D00E4B9AB8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8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BFFD-7611-400C-A497-AA41E7C5BC8D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85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DAAA-32A2-4AEF-AEA4-C876876F4159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83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ECE-39CD-4372-A490-867958CC27DD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2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324-82DF-458C-8C56-B537B4DB5E1F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9316-E88C-4B84-A1BE-D58E79CE9369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5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AFAC-EBEB-4BC5-9616-93F46F563DC5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2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534A-31B9-4579-8C61-B2719622944F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3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E64F-9B36-441B-9F0C-8641E91305D1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03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0F18-E2BC-48A5-8355-B3EF8DB81EFB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8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D13C-3FBC-4211-A38B-C2821B738B44}" type="datetime1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4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507" y="1108363"/>
            <a:ext cx="9992184" cy="391997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  <a:t>О проекте Закона Республики Беларусь </a:t>
            </a:r>
            <a:b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  <a:t>«О Всебелорусском народном собрании»</a:t>
            </a:r>
            <a:endParaRPr lang="ru-RU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6C40-4801-4CFB-B425-09E06AE3DE94}" type="slidenum">
              <a:rPr lang="ru-RU" sz="1400" b="1" smtClean="0">
                <a:solidFill>
                  <a:schemeClr val="tx1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pPr/>
              <a:t>1</a:t>
            </a:fld>
            <a:endParaRPr lang="ru-RU" sz="1400" b="1" dirty="0">
              <a:solidFill>
                <a:schemeClr val="tx1"/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D:\1024px-Coat_of_arms_of_Belarus_2020.svg_-768x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97" y="166256"/>
            <a:ext cx="1787347" cy="17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28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1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Делегатами </a:t>
            </a:r>
            <a:r>
              <a:rPr lang="ru-RU" sz="32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 могут быть только граждане Республики Беларусь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, обладающие избирательным правом. </a:t>
            </a:r>
            <a:endParaRPr lang="ru-RU" sz="3200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При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этом устанавливается </a:t>
            </a:r>
            <a:r>
              <a:rPr lang="ru-RU" sz="32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запрет</a:t>
            </a:r>
            <a:r>
              <a:rPr lang="ru-RU" sz="3200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 выдвижение кандидатами в делегаты граждан, имеющих гражданство другого государства или документы иностранных государств, предоставляющие права на льготы и преимущества в связи с политическими, религиозными взглядами или национальной принадлежностью.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78458"/>
            <a:ext cx="10404763" cy="13558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Всебелорусского народного собрания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468" y="72179"/>
            <a:ext cx="11079841" cy="131618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«по должности» 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50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440 человек</a:t>
            </a:r>
            <a:endParaRPr lang="ru-RU" sz="50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0153491"/>
              </p:ext>
            </p:extLst>
          </p:nvPr>
        </p:nvGraphicFramePr>
        <p:xfrm>
          <a:off x="325677" y="2988873"/>
          <a:ext cx="10659649" cy="3851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9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69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Законодательная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Исполнительная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Судебная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884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Депутаты Палаты</a:t>
                      </a:r>
                      <a:r>
                        <a:rPr lang="ru-RU" sz="2000" baseline="0" dirty="0" smtClean="0"/>
                        <a:t> представителей (110):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члены Совета Республики (64)</a:t>
                      </a:r>
                    </a:p>
                    <a:p>
                      <a:pPr algn="just"/>
                      <a:endParaRPr lang="ru-RU" sz="20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Премьер-министр Республики Беларусь (1); </a:t>
                      </a:r>
                    </a:p>
                    <a:p>
                      <a:pPr algn="just"/>
                      <a:r>
                        <a:rPr lang="ru-RU" sz="2000" dirty="0" smtClean="0"/>
                        <a:t>  его заместители (5);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другие члены Правительства (37);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представители областных, Минского городского  исполкомов (7);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 председатели районных, городских  исполкомов (128)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Председатель, заместитель Председателя</a:t>
                      </a:r>
                      <a:r>
                        <a:rPr lang="ru-RU" sz="2000" baseline="0" dirty="0" smtClean="0"/>
                        <a:t> и судьи Конституционного суда (12);    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 Председатель, заместители Председателя и судьи Верховного суда (76)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7574" y="1663083"/>
            <a:ext cx="53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906065"/>
              </p:ext>
            </p:extLst>
          </p:nvPr>
        </p:nvGraphicFramePr>
        <p:xfrm>
          <a:off x="764087" y="1516338"/>
          <a:ext cx="9908088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4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75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Президент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Республики Беларусь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Президент Республики Беларусь, прекративший исполнение своих полномочий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в связи с истечением срока его пребывания в должности либо досрочно в случае его отставки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11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766" y="258793"/>
            <a:ext cx="10722398" cy="14730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Представители местных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Советов депутатов –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350 человек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1915063"/>
            <a:ext cx="10584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1. Депутаты Минского городского Совета депутатов;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2.Представители местных Советов депутатов                      от каждой области, избираемые областными Советами депутатов из числа депутатов местных Советов депутатов областного, базового и первичного территориальных уровней.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800" b="1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   Нормы представительства от каждой области определит ЦИК исходя их численности избирателей, проживающих на территории соответствующей области.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12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485" y="175296"/>
            <a:ext cx="10665387" cy="137079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Представители гражданского общества-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400 человек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54" y="1773903"/>
            <a:ext cx="10571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Общественные объединения, зарегистрированные                   и осуществляющие свою деятельность в порядке, установленном законодательством, которые имеют областные, Минскую городскую организационные структуры;</a:t>
            </a:r>
            <a:endParaRPr lang="ru-RU" sz="1600" dirty="0" smtClean="0">
              <a:effectLst/>
              <a:latin typeface="Bookman Old Style" pitchFamily="18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Bookman Old Style" pitchFamily="18" charset="0"/>
                <a:ea typeface="Segoe UI Black" panose="020B0A02040204020203" pitchFamily="34" charset="0"/>
              </a:rPr>
              <a:t>Я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вляющиеся республиканскими общественными объединениями (</a:t>
            </a:r>
            <a:r>
              <a:rPr lang="ru-RU" sz="2800" b="1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не менее 100 тыс. граждан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);</a:t>
            </a:r>
            <a:endParaRPr lang="ru-RU" sz="1600" dirty="0" smtClean="0">
              <a:effectLst/>
              <a:latin typeface="Bookman Old Style" pitchFamily="18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Bookman Old Style" pitchFamily="18" charset="0"/>
                <a:ea typeface="Segoe UI Black" panose="020B0A02040204020203" pitchFamily="34" charset="0"/>
              </a:rPr>
              <a:t>О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бъединения профсоюзов.</a:t>
            </a:r>
          </a:p>
          <a:p>
            <a:pPr algn="just">
              <a:tabLst>
                <a:tab pos="630555" algn="l"/>
              </a:tabLst>
            </a:pPr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   В составе ВНС будут представлены интересы самых многочисленных объединений граждан.</a:t>
            </a:r>
            <a:r>
              <a:rPr lang="ru-RU" sz="2800" b="1" dirty="0">
                <a:latin typeface="Bookman Old Style" pitchFamily="18" charset="0"/>
                <a:ea typeface="Segoe UI Black" panose="020B0A02040204020203" pitchFamily="34" charset="0"/>
              </a:rPr>
              <a:t> От каждого субъекта равное количество делегатов.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1600" b="1" i="1" dirty="0">
              <a:solidFill>
                <a:srgbClr val="C0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767" y="134890"/>
            <a:ext cx="10470942" cy="85328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Правовой статус делегата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262350" y="1487503"/>
            <a:ext cx="3257621" cy="2520000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2798021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793" y="2132888"/>
            <a:ext cx="2877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Гражданин Республики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Беларусь, обладающий избирательным правом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5326623" y="1599654"/>
            <a:ext cx="3201618" cy="2520000"/>
            <a:chOff x="4604382" y="2169000"/>
            <a:chExt cx="3201618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604382" y="2349000"/>
              <a:ext cx="70951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854" y="1922874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554" y="4484259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8380" y="4329569"/>
            <a:ext cx="2877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Обязан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участвовать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в заседаниях Всебелорусского народного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собрания и работе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его органов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087" y="1941725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7739929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5023" y="1852528"/>
            <a:ext cx="2630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Неисполнение обязанности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без уважительных причин – основание для лишения установленных законом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гарантий</a:t>
            </a:r>
            <a:endParaRPr lang="ru-RU" sz="16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79986" y="4445364"/>
            <a:ext cx="2688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В случае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досрочного прекращения полномочий – выборы нового делегата ВНС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827" y="110836"/>
            <a:ext cx="10836738" cy="69272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Структура ВНС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54" y="1035430"/>
            <a:ext cx="1054330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Председатель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его заместители 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(избираются ВНС из состава делегатов ВНС на первом заседании. Председатель ВНС, его заместители будут осуществлять свои полномочия на профессиональной основе);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Президиум ВНС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(в президиум ВНС по должности входят Председатель ВНС и его заместители,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ные члены Президиума, которые избираются тайным голосованием из состава делегатов ВНС).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Секретариат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возглавляет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начальник Секретариата, который назначается Президиумом по представлению 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Председателя. По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истечении срока полномочий ВНС Секретариат ВНС продолжает свою 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деятельность).</a:t>
            </a:r>
            <a:endParaRPr lang="ru-RU" sz="26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8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887" y="166255"/>
            <a:ext cx="10911404" cy="119149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64" y="1502300"/>
            <a:ext cx="106541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Утверждает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основные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стратегические и программные документы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страны;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нициирует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внесение изменений в Конституцию Республики Беларусь и принятие других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законов;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Предлагает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проведение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республиканского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референдума;</a:t>
            </a:r>
          </a:p>
          <a:p>
            <a:pPr marL="34290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ассматривает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 о легитимности выборов Президента Республики Беларусь, депутатов Палаты представителей Национального собрания, членов Совета Республики Национального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собрания;</a:t>
            </a:r>
            <a:endParaRPr lang="ru-RU" sz="28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sz="2800" dirty="0" smtClean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93964"/>
            <a:ext cx="1274617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9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55" y="187546"/>
            <a:ext cx="11042072" cy="125437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652" y="1648691"/>
            <a:ext cx="1086196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5</a:t>
            </a:r>
            <a:r>
              <a:rPr lang="be-BY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ринимает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решение об импичменте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Президенту;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6</a:t>
            </a:r>
            <a:r>
              <a:rPr lang="be-BY" sz="27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Вводит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чрезвычайное или военное положение при наличии оснований, предусмотренных Конституцией Республики Беларусь, и в случае бездействия Президента по этим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вопросам;</a:t>
            </a:r>
          </a:p>
          <a:p>
            <a:pPr algn="just"/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7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 о возможности направления военнослужащих и других лиц за пределы Республики Беларусь для участия в обеспечении коллективной безопасности и деятельности по поддержанию международного мира и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безопасности;</a:t>
            </a:r>
          </a:p>
          <a:p>
            <a:pPr algn="just"/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8. 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Устанавливает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государственные праздники и праздничные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дни;</a:t>
            </a:r>
            <a:endParaRPr lang="ru-RU" sz="27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2700" dirty="0"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17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93964"/>
            <a:ext cx="1274617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67" y="201402"/>
            <a:ext cx="10911404" cy="125437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596721"/>
            <a:ext cx="10741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9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Участвует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в формировании Конституционного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 Верховного судов, Центральной избирательной 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комиссии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(передача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 части президентских полномочий и полномочий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Парламента).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18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346364"/>
            <a:ext cx="127461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j-rwfxr5q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48" y="3791049"/>
            <a:ext cx="4378614" cy="241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vns-obshc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246" y="4210021"/>
            <a:ext cx="3305299" cy="2204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271" y="110836"/>
            <a:ext cx="10252620" cy="98367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Решения ВНС</a:t>
            </a:r>
            <a: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(ВНС собирается не реже 1-ого раза в год)</a:t>
            </a:r>
            <a:endParaRPr lang="ru-RU" sz="24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272854" y="1623580"/>
            <a:ext cx="3257621" cy="2520000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2798021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459" y="2071441"/>
            <a:ext cx="2555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Принимаются большинством голосов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открытым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или тайным голосованием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5326623" y="1599654"/>
            <a:ext cx="3201618" cy="2520000"/>
            <a:chOff x="4604382" y="2169000"/>
            <a:chExt cx="3201618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604382" y="2349000"/>
              <a:ext cx="70951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854" y="1922874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554" y="4484259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8746" y="4910031"/>
            <a:ext cx="28772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Обязательны</a:t>
            </a:r>
          </a:p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для</a:t>
            </a:r>
          </a:p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исполнения</a:t>
            </a:r>
            <a:endParaRPr lang="ru-RU" sz="23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087" y="1941725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7739929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3915" y="2070361"/>
            <a:ext cx="2688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Bookman Old Style" pitchFamily="18" charset="0"/>
                <a:ea typeface="Segoe UI Black" panose="020B0A02040204020203" pitchFamily="34" charset="0"/>
              </a:rPr>
              <a:t>Подлежат немедленному официальному опубликованию</a:t>
            </a:r>
            <a:endParaRPr lang="ru-RU" sz="22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33982" y="4502802"/>
            <a:ext cx="2457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Решения нормативного характера вступают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в силу через 10 дней после официального опубликования, иные - со дня принятия </a:t>
            </a:r>
            <a:endParaRPr lang="ru-RU" sz="16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19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2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29" y="1676400"/>
            <a:ext cx="10926872" cy="4655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Всебелорусское народное собрание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стало современным воплощением идей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народного вече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народовластия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прообраз которых зародился в княжествах Киевской Руси, продолжил свою жизнь во Всебелорусских съездах.</a:t>
            </a:r>
          </a:p>
          <a:p>
            <a:pPr marL="0" indent="0" hangingPunct="0">
              <a:buNone/>
            </a:pPr>
            <a:endParaRPr lang="ru-RU" b="1" i="1" dirty="0" smtClean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ru-RU" b="1" i="1" dirty="0" err="1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Справочно</a:t>
            </a:r>
            <a:r>
              <a:rPr lang="ru-RU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:</a:t>
            </a:r>
            <a:endParaRPr lang="ru-RU" i="1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algn="just" hangingPunct="0"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19-20.10.1996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первое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народное собрание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«Только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 вправе решать свою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судьбу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»;</a:t>
            </a:r>
            <a:endParaRPr lang="ru-RU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algn="just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18-19.05.2001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– второе Всебелорусск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народное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«За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сильную и процветающую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Беларусь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»;</a:t>
            </a:r>
            <a:endParaRPr lang="ru-RU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942" y="141279"/>
            <a:ext cx="11186736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Исторические </a:t>
            </a:r>
          </a:p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предпосылки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9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255" y="166256"/>
            <a:ext cx="10363199" cy="116378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Президиум ВНС </a:t>
            </a:r>
            <a:r>
              <a:rPr lang="ru-RU" sz="500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500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20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1780567" y="41435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3868543" y="1467376"/>
            <a:ext cx="3881566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78217" y="2247055"/>
            <a:ext cx="35885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Председатель ВНС</a:t>
            </a:r>
            <a:endParaRPr lang="ru-RU" sz="3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6811824" y="41435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7873" y="4803415"/>
            <a:ext cx="3588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Заместители председателя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ВНС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9130" y="4665305"/>
            <a:ext cx="3588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Иные члены Президиума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20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5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713" y="214964"/>
            <a:ext cx="10416869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Компетенция Президиума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530010"/>
            <a:ext cx="10058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1.	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Инициировать</a:t>
            </a:r>
            <a:r>
              <a:rPr lang="ru-RU" sz="2800" b="1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рассмотрение вопроса о легитимности</a:t>
            </a:r>
            <a:r>
              <a:rPr lang="ru-RU" sz="2800" b="1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выборов Президента Республики Беларусь, депутатов Палаты представителей и членов Совета Республики Национального собрания Республики Беларусь;</a:t>
            </a:r>
          </a:p>
          <a:p>
            <a:pPr algn="just"/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2.	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ассматривать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вопросы о предварительном согласовании предложенных Президентом Республики Беларусь кандидатур для избрания на должности Председателя, заместителя Председателя и судей Конституционного Суда и Верховного Суда;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b="1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21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713" y="214964"/>
            <a:ext cx="10444578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Компетенция Президиума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266774"/>
            <a:ext cx="1021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Обращаться</a:t>
            </a:r>
            <a:r>
              <a:rPr lang="ru-RU" sz="2400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в Конституционный Суд с предложением о даче заключения: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толковании Конституции Республики Беларусь, о соответствии Конституции Республики Беларусь законов, указов Президента Республики Беларусь, постановлений Правительства Республики Беларусь, нормативных правовых актов других государственных органов;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наличии фактов систематического или грубого нарушения Президентом Республики Беларусь Конституции Республики Беларусь;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конституционности проведения выборов Президента Республики Беларусь, депутатов Палаты представителей и членов Совета Республики Национального собрания Республики Беларусь.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b="1" smtClean="0">
                <a:solidFill>
                  <a:schemeClr val="tx1"/>
                </a:solidFill>
                <a:latin typeface="Bookman Old Style" pitchFamily="18" charset="0"/>
              </a:rPr>
              <a:pPr/>
              <a:t>22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1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764" y="171027"/>
            <a:ext cx="10778836" cy="87176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Заседания Президиума ВНС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204AC6E-DB33-4BD9-9B36-13A4F24E678C}"/>
              </a:ext>
            </a:extLst>
          </p:cNvPr>
          <p:cNvGrpSpPr/>
          <p:nvPr/>
        </p:nvGrpSpPr>
        <p:grpSpPr>
          <a:xfrm>
            <a:off x="568036" y="1554257"/>
            <a:ext cx="4544291" cy="3474092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33000" y="2821764"/>
            <a:ext cx="3217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Созываются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Председателем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ВНС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5998896" y="1537855"/>
            <a:ext cx="4308886" cy="3474092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2" name="Шестиугольник 31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Шестиугольник 41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8533" y="2526258"/>
            <a:ext cx="2877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Считаются правомочными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при присутствии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не менее 2/3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от полного состава Президиума</a:t>
            </a:r>
            <a:endParaRPr lang="ru-RU" sz="20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8291" y="2065647"/>
            <a:ext cx="50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5134" y="2113507"/>
            <a:ext cx="50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</a:t>
            </a:r>
            <a:endParaRPr lang="ru-RU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23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387708" y="5647104"/>
            <a:ext cx="8672946" cy="871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   Заседания </a:t>
            </a:r>
            <a:r>
              <a:rPr lang="ru-RU" sz="2800" b="1" dirty="0">
                <a:latin typeface="Bookman Old Style" pitchFamily="18" charset="0"/>
                <a:ea typeface="Segoe UI Black" panose="020B0A02040204020203" pitchFamily="34" charset="0"/>
              </a:rPr>
              <a:t>Президиума ВНС проводятся </a:t>
            </a:r>
            <a:endParaRPr lang="ru-RU" sz="2800" b="1" dirty="0" smtClean="0">
              <a:latin typeface="Bookman Old Style" pitchFamily="18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не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реже 1 раза в 6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месяцев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410"/>
            <a:ext cx="10474036" cy="11293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000" b="1" dirty="0">
                <a:latin typeface="Bookman Old Style" pitchFamily="18" charset="0"/>
              </a:rPr>
              <a:t>ОБСУЖДЕНИЕ ПРОЕКТА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ЗАКОНА О ВНС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8" y="1904083"/>
            <a:ext cx="103354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Bookman Old Style" pitchFamily="18" charset="0"/>
              </a:rPr>
              <a:t>   С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24 октября по 2 ноября 2022 г.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состоялось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публичное обсуждение</a:t>
            </a:r>
            <a:r>
              <a:rPr lang="ru-RU" sz="2400" dirty="0">
                <a:latin typeface="Bookman Old Style" pitchFamily="18" charset="0"/>
              </a:rPr>
              <a:t>, в том числе на сайте </a:t>
            </a:r>
            <a:r>
              <a:rPr lang="ru-RU" sz="2400" dirty="0" smtClean="0">
                <a:latin typeface="Bookman Old Style" pitchFamily="18" charset="0"/>
              </a:rPr>
              <a:t>«Правовой </a:t>
            </a:r>
            <a:r>
              <a:rPr lang="ru-RU" sz="2400" dirty="0">
                <a:latin typeface="Bookman Old Style" pitchFamily="18" charset="0"/>
              </a:rPr>
              <a:t>форум </a:t>
            </a:r>
            <a:r>
              <a:rPr lang="ru-RU" sz="2400" dirty="0" smtClean="0">
                <a:latin typeface="Bookman Old Style" pitchFamily="18" charset="0"/>
              </a:rPr>
              <a:t>Беларуси», </a:t>
            </a:r>
            <a:r>
              <a:rPr lang="ru-RU" sz="2400" b="1" dirty="0">
                <a:latin typeface="Bookman Old Style" pitchFamily="18" charset="0"/>
              </a:rPr>
              <a:t>проекта Закона </a:t>
            </a:r>
            <a:r>
              <a:rPr lang="ru-RU" sz="2400" b="1" dirty="0" smtClean="0">
                <a:latin typeface="Bookman Old Style" pitchFamily="18" charset="0"/>
              </a:rPr>
              <a:t>«О </a:t>
            </a:r>
            <a:r>
              <a:rPr lang="ru-RU" sz="2400" b="1" dirty="0">
                <a:latin typeface="Bookman Old Style" pitchFamily="18" charset="0"/>
              </a:rPr>
              <a:t>Всебелорусском народном </a:t>
            </a:r>
            <a:r>
              <a:rPr lang="ru-RU" sz="2400" b="1" dirty="0" smtClean="0">
                <a:latin typeface="Bookman Old Style" pitchFamily="18" charset="0"/>
              </a:rPr>
              <a:t>собрании»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Организатор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– Палата представителей Национального собрания Республики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Беларусь.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За </a:t>
            </a:r>
            <a:r>
              <a:rPr lang="ru-RU" sz="2400" dirty="0">
                <a:latin typeface="Bookman Old Style" pitchFamily="18" charset="0"/>
              </a:rPr>
              <a:t>указанный период поступило </a:t>
            </a:r>
            <a:r>
              <a:rPr lang="ru-RU" sz="2400" b="1" dirty="0">
                <a:latin typeface="Bookman Old Style" pitchFamily="18" charset="0"/>
              </a:rPr>
              <a:t>456</a:t>
            </a:r>
            <a:r>
              <a:rPr lang="ru-RU" sz="2400" dirty="0">
                <a:latin typeface="Bookman Old Style" pitchFamily="18" charset="0"/>
              </a:rPr>
              <a:t> предложений и откликов граждан.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Абсолютное </a:t>
            </a:r>
            <a:r>
              <a:rPr lang="ru-RU" sz="2400" dirty="0">
                <a:latin typeface="Bookman Old Style" pitchFamily="18" charset="0"/>
              </a:rPr>
              <a:t>большинство предложений по законопроекту о ВНС носят </a:t>
            </a:r>
            <a:r>
              <a:rPr lang="ru-RU" sz="2400" b="1" dirty="0">
                <a:latin typeface="Bookman Old Style" pitchFamily="18" charset="0"/>
              </a:rPr>
              <a:t>конструктивный характер</a:t>
            </a:r>
            <a:r>
              <a:rPr lang="ru-RU" sz="2400" dirty="0">
                <a:latin typeface="Bookman Old Style" pitchFamily="18" charset="0"/>
              </a:rPr>
              <a:t>, направлены на </a:t>
            </a:r>
            <a:r>
              <a:rPr lang="ru-RU" sz="2400" b="1" dirty="0">
                <a:latin typeface="Bookman Old Style" pitchFamily="18" charset="0"/>
              </a:rPr>
              <a:t>уточнение норм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законопроекта. </a:t>
            </a:r>
          </a:p>
          <a:p>
            <a:pPr algn="just"/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24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100" name="Picture 4" descr="D:\37335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444" y="0"/>
            <a:ext cx="1479013" cy="14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5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410"/>
            <a:ext cx="10460182" cy="11293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>
                <a:latin typeface="Bookman Old Style" pitchFamily="18" charset="0"/>
              </a:rPr>
              <a:t>ОБСУЖДЕНИЕ ПРОЕКТА </a:t>
            </a:r>
            <a:r>
              <a:rPr lang="ru-RU" sz="4400" b="1" dirty="0" smtClean="0">
                <a:latin typeface="Bookman Old Style" pitchFamily="18" charset="0"/>
              </a:rPr>
              <a:t/>
            </a:r>
            <a:br>
              <a:rPr lang="ru-RU" sz="4400" b="1" dirty="0" smtClean="0">
                <a:latin typeface="Bookman Old Style" pitchFamily="18" charset="0"/>
              </a:rPr>
            </a:br>
            <a:r>
              <a:rPr lang="ru-RU" sz="4400" b="1" dirty="0" smtClean="0">
                <a:latin typeface="Bookman Old Style" pitchFamily="18" charset="0"/>
              </a:rPr>
              <a:t>ЗАКОНА О ВНС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537678"/>
            <a:ext cx="102662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346 (75,9%)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2400" dirty="0" smtClean="0">
                <a:latin typeface="Bookman Old Style" pitchFamily="18" charset="0"/>
              </a:rPr>
              <a:t>касались </a:t>
            </a:r>
            <a:r>
              <a:rPr lang="ru-RU" sz="2400" dirty="0">
                <a:latin typeface="Bookman Old Style" pitchFamily="18" charset="0"/>
              </a:rPr>
              <a:t>предложений уточнения редакций норм </a:t>
            </a:r>
            <a:r>
              <a:rPr lang="ru-RU" sz="2400" b="1" dirty="0">
                <a:latin typeface="Bookman Old Style" pitchFamily="18" charset="0"/>
              </a:rPr>
              <a:t>39 статей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законопроекта;</a:t>
            </a:r>
            <a:endParaRPr lang="ru-RU" sz="2400" dirty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(12,5%) – </a:t>
            </a:r>
            <a:r>
              <a:rPr lang="ru-RU" sz="2400" dirty="0" smtClean="0">
                <a:latin typeface="Bookman Old Style" pitchFamily="18" charset="0"/>
              </a:rPr>
              <a:t>направлены на </a:t>
            </a:r>
            <a:r>
              <a:rPr lang="ru-RU" sz="2400" dirty="0">
                <a:latin typeface="Bookman Old Style" pitchFamily="18" charset="0"/>
              </a:rPr>
              <a:t>совершенствование статьи </a:t>
            </a:r>
            <a:r>
              <a:rPr lang="ru-RU" sz="2400" dirty="0" smtClean="0">
                <a:latin typeface="Bookman Old Style" pitchFamily="18" charset="0"/>
              </a:rPr>
              <a:t>законопроекта </a:t>
            </a:r>
            <a:r>
              <a:rPr lang="ru-RU" sz="2400" dirty="0">
                <a:latin typeface="Bookman Old Style" pitchFamily="18" charset="0"/>
              </a:rPr>
              <a:t>по вопросам участия представителей гражданского общества в работе Всебелорусского народного </a:t>
            </a:r>
            <a:r>
              <a:rPr lang="ru-RU" sz="2400" dirty="0" smtClean="0">
                <a:latin typeface="Bookman Old Style" pitchFamily="18" charset="0"/>
              </a:rPr>
              <a:t>собрания;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(7,7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%) – </a:t>
            </a:r>
            <a:r>
              <a:rPr lang="ru-RU" sz="2400" dirty="0" smtClean="0">
                <a:latin typeface="Bookman Old Style" pitchFamily="18" charset="0"/>
              </a:rPr>
              <a:t>откликов </a:t>
            </a:r>
            <a:r>
              <a:rPr lang="ru-RU" sz="2400" dirty="0">
                <a:latin typeface="Bookman Old Style" pitchFamily="18" charset="0"/>
              </a:rPr>
              <a:t>граждан, положительно оценивающих законопроект в целом без предложений по его </a:t>
            </a:r>
            <a:r>
              <a:rPr lang="ru-RU" sz="2400" dirty="0" smtClean="0">
                <a:latin typeface="Bookman Old Style" pitchFamily="18" charset="0"/>
              </a:rPr>
              <a:t>доработке;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(3,9%)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2400" dirty="0" smtClean="0">
                <a:latin typeface="Bookman Old Style" pitchFamily="18" charset="0"/>
              </a:rPr>
              <a:t>высказано мнений </a:t>
            </a:r>
            <a:r>
              <a:rPr lang="ru-RU" sz="2400" dirty="0">
                <a:latin typeface="Bookman Old Style" pitchFamily="18" charset="0"/>
              </a:rPr>
              <a:t>о </a:t>
            </a:r>
            <a:r>
              <a:rPr lang="ru-RU" sz="2400" dirty="0" smtClean="0">
                <a:latin typeface="Bookman Old Style" pitchFamily="18" charset="0"/>
              </a:rPr>
              <a:t>нецелесообразности </a:t>
            </a:r>
            <a:r>
              <a:rPr lang="ru-RU" sz="2400" dirty="0">
                <a:latin typeface="Bookman Old Style" pitchFamily="18" charset="0"/>
              </a:rPr>
              <a:t>создания ВНС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D:\37335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279565" cy="13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3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61308" y="346365"/>
            <a:ext cx="921327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Таким </a:t>
            </a:r>
            <a:r>
              <a:rPr lang="ru-RU" sz="2400" dirty="0">
                <a:latin typeface="Bookman Old Style" pitchFamily="18" charset="0"/>
              </a:rPr>
              <a:t>образом, сегодня </a:t>
            </a:r>
            <a:r>
              <a:rPr lang="ru-RU" sz="2400" b="1" dirty="0">
                <a:latin typeface="Bookman Old Style" pitchFamily="18" charset="0"/>
              </a:rPr>
              <a:t>граждане Беларуси являются</a:t>
            </a:r>
            <a:r>
              <a:rPr lang="ru-RU" sz="2400" dirty="0">
                <a:latin typeface="Bookman Old Style" pitchFamily="18" charset="0"/>
              </a:rPr>
              <a:t> не просто свидетелями, но и </a:t>
            </a:r>
            <a:r>
              <a:rPr lang="ru-RU" sz="2400" b="1" dirty="0">
                <a:latin typeface="Bookman Old Style" pitchFamily="18" charset="0"/>
              </a:rPr>
              <a:t>активными участниками процесса развития белорусской государственности, укрепления стабильности в нашем обществе</a:t>
            </a:r>
            <a:r>
              <a:rPr lang="ru-RU" sz="2400" dirty="0">
                <a:latin typeface="Bookman Old Style" pitchFamily="18" charset="0"/>
              </a:rPr>
              <a:t>. Это особенно важно в реалиях вызовов и угроз национальной безопасности Республики Беларусь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Как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подчеркнул Глава государства А.Г.Лукашенко,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«вместе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толокой можно преодолеть любые препятствия, найти выход из самой сложной ситуации… Важно, чтобы непосредственно люди принимали решения, на которые потом будут опираться государственные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органы»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26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D:\1024px-Coat_of_arms_of_Belarus_2020.svg_-768x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75237"/>
            <a:ext cx="2008908" cy="1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5" y="1825625"/>
            <a:ext cx="11115805" cy="4351338"/>
          </a:xfrm>
        </p:spPr>
        <p:txBody>
          <a:bodyPr/>
          <a:lstStyle/>
          <a:p>
            <a:pPr algn="just" hangingPunct="0"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02-03.03.2006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третье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«Государство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для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народа»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06-07.12.2010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четвертое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«Наш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исторический выбор – независимая, сильная и процветающая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Беларусь»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22-23.06.2016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пятое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«Вместе</a:t>
            </a:r>
            <a:r>
              <a:rPr lang="en-US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 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– за сильную процветающую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Беларусь»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11-12.02.2021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шестое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«Единство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! Развитие! Независимость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!»</a:t>
            </a:r>
            <a:r>
              <a:rPr lang="be-BY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</a:t>
            </a:r>
            <a:endParaRPr lang="ru-RU" i="1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7995" y="265970"/>
            <a:ext cx="11161683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Исторические </a:t>
            </a:r>
          </a:p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предпосылки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74" y="955963"/>
            <a:ext cx="10667853" cy="5472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Фундаментом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политического и государственного устройства Республики Беларусь выступает народовластие.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Белорусский народ, являясь единственным источником государственной власти и носителем суверенитета, реализует свое право на участие в решении государственных дел. </a:t>
            </a:r>
            <a:endParaRPr lang="ru-RU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Ярким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примером самостоятельного выбора белорусами своего настоящего и будущего явился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республиканский референдум 27 февраля 2022 г. </a:t>
            </a:r>
            <a:endParaRPr lang="ru-RU" b="1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Поддержав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подавляющим большинством изменения и дополнения в Основной Закон Республики Беларусь (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82,86%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от принявших участие в голосовании граждан), граждане сделали ставку на эволюционные преобразования в стране.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474" y="265970"/>
            <a:ext cx="10859204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255" y="1825624"/>
            <a:ext cx="10872781" cy="45336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В соответствии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 статьей 89</a:t>
            </a:r>
            <a:r>
              <a:rPr lang="ru-RU" b="1" baseline="300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Всебелорусское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народное собрание выступает как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</a:t>
            </a:r>
          </a:p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соответствии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 статьей </a:t>
            </a: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142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 «в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течение двух лет после вступления в силу изменений и дополнений Конституции законы, предусмотренные в Конституции, указы и распоряжения Президента должны быть приведены в соответствие с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Конституцией».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255" y="265970"/>
            <a:ext cx="11036423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5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74" y="1911927"/>
            <a:ext cx="10640144" cy="450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Проект Закона Республики Беларусь </a:t>
            </a:r>
            <a:endParaRPr lang="ru-RU" sz="3600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«О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Всебелорусском народном </a:t>
            </a: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собрании» разработан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 исполнение</a:t>
            </a:r>
            <a:b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</a:br>
            <a:r>
              <a:rPr lang="ru-RU" sz="36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статьи 144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Беларусь, а также пункта </a:t>
            </a:r>
            <a:r>
              <a:rPr lang="ru-RU" sz="36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4 плана подготовки законодательных актов на 2022 год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, утвержденного Указом Президента Республики Беларусь от 23 декабря 2021 г. № </a:t>
            </a: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508.</a:t>
            </a:r>
            <a:endParaRPr lang="ru-RU" sz="36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474" y="265970"/>
            <a:ext cx="10859204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909" y="332508"/>
            <a:ext cx="10859204" cy="142701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Цель подготовки </a:t>
            </a:r>
            <a:b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проекта Закона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764" y="1820789"/>
            <a:ext cx="10737272" cy="4413756"/>
          </a:xfrm>
        </p:spPr>
        <p:txBody>
          <a:bodyPr anchor="ctr">
            <a:noAutofit/>
          </a:bodyPr>
          <a:lstStyle/>
          <a:p>
            <a:r>
              <a:rPr lang="ru-RU" sz="44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законодательная регламентация конституционных положений, направленных на расширение </a:t>
            </a:r>
            <a:r>
              <a:rPr lang="ru-RU" sz="4400" b="1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участия граждан </a:t>
            </a:r>
            <a:r>
              <a:rPr lang="ru-RU" sz="44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управлении делами общества и государства.</a:t>
            </a:r>
            <a:endParaRPr lang="ru-RU" sz="4400" dirty="0">
              <a:latin typeface="Bookman Old Style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455" y="181476"/>
            <a:ext cx="10653854" cy="135588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Предмет правового регулирования проекта Закона</a:t>
            </a:r>
            <a:endParaRPr lang="ru-RU" sz="48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721" y="1676400"/>
            <a:ext cx="10421633" cy="4572000"/>
          </a:xfrm>
        </p:spPr>
        <p:txBody>
          <a:bodyPr anchor="ctr">
            <a:noAutofit/>
          </a:bodyPr>
          <a:lstStyle/>
          <a:p>
            <a:r>
              <a:rPr lang="ru-RU" sz="40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комплексное определение порядка формирования и реализации полномочий Всебелорусского народного собрания, организационных основ его деятельности, механизмов рассмотрения вопросов, отнесенных к его компетенции Конституцией</a:t>
            </a:r>
            <a:endParaRPr lang="ru-RU" sz="4000" dirty="0">
              <a:latin typeface="Bookman Old Style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smtClean="0">
                <a:solidFill>
                  <a:schemeClr val="tx1"/>
                </a:solidFill>
                <a:latin typeface="Bookman Old Style" pitchFamily="18" charset="0"/>
              </a:rPr>
              <a:pPr/>
              <a:t>8</a:t>
            </a:fld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4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654" y="153767"/>
            <a:ext cx="10334673" cy="143950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Всебелорусского народного собрания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6551" y="2470382"/>
            <a:ext cx="3171600" cy="2520000"/>
            <a:chOff x="713250" y="2169000"/>
            <a:chExt cx="3171600" cy="252000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5204AC6E-DB33-4BD9-9B36-13A4F24E678C}"/>
                </a:ext>
              </a:extLst>
            </p:cNvPr>
            <p:cNvGrpSpPr/>
            <p:nvPr/>
          </p:nvGrpSpPr>
          <p:grpSpPr>
            <a:xfrm>
              <a:off x="713250" y="2169000"/>
              <a:ext cx="3171600" cy="2520000"/>
              <a:chOff x="4634400" y="2169000"/>
              <a:chExt cx="3171600" cy="2520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Шестиугольник 6">
                <a:extLst>
                  <a:ext uri="{FF2B5EF4-FFF2-40B4-BE49-F238E27FC236}">
                    <a16:creationId xmlns:a16="http://schemas.microsoft.com/office/drawing/2014/main" xmlns="" id="{4814F35C-1FD7-494C-A3A6-6DA0A24F301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Шестиугольник 7">
                <a:extLst>
                  <a:ext uri="{FF2B5EF4-FFF2-40B4-BE49-F238E27FC236}">
                    <a16:creationId xmlns:a16="http://schemas.microsoft.com/office/drawing/2014/main" xmlns="" id="{6EA0AAC9-F5C1-4EAE-B48C-862AD3196627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xmlns="" id="{29FC2E2A-B62C-453E-ABC2-BA3232241F84}"/>
                  </a:ext>
                </a:extLst>
              </p:cNvPr>
              <p:cNvSpPr/>
              <p:nvPr/>
            </p:nvSpPr>
            <p:spPr>
              <a:xfrm>
                <a:off x="4634400" y="2349000"/>
                <a:ext cx="810000" cy="810000"/>
              </a:xfrm>
              <a:prstGeom prst="ellipse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1F01CD3-EEC5-41C8-9965-B1D18497D619}"/>
                </a:ext>
              </a:extLst>
            </p:cNvPr>
            <p:cNvSpPr txBox="1"/>
            <p:nvPr/>
          </p:nvSpPr>
          <p:spPr>
            <a:xfrm>
              <a:off x="1797182" y="2369279"/>
              <a:ext cx="13003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ookman Old Style" pitchFamily="18" charset="0"/>
                </a:rPr>
                <a:t>440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862A308-706A-49ED-8888-9B668BECEC00}"/>
              </a:ext>
            </a:extLst>
          </p:cNvPr>
          <p:cNvGrpSpPr/>
          <p:nvPr/>
        </p:nvGrpSpPr>
        <p:grpSpPr>
          <a:xfrm>
            <a:off x="4007796" y="24822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F22E57-AE1C-44B6-977E-7D40557DD784}"/>
              </a:ext>
            </a:extLst>
          </p:cNvPr>
          <p:cNvSpPr txBox="1"/>
          <p:nvPr/>
        </p:nvSpPr>
        <p:spPr>
          <a:xfrm>
            <a:off x="5152177" y="2646865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Bookman Old Style" pitchFamily="18" charset="0"/>
              </a:rPr>
              <a:t>350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406" y="3506851"/>
            <a:ext cx="235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  <a:ea typeface="Segoe UI Black" panose="020B0A02040204020203" pitchFamily="34" charset="0"/>
              </a:rPr>
              <a:t>Делегаты по «должности»</a:t>
            </a:r>
            <a:endParaRPr lang="ru-RU" sz="24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5654" y="3538544"/>
            <a:ext cx="2580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Представители местных Советов депутатов</a:t>
            </a:r>
            <a:endParaRPr lang="ru-RU" sz="20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789042" y="2458484"/>
            <a:ext cx="3171600" cy="2520000"/>
            <a:chOff x="713250" y="2169000"/>
            <a:chExt cx="3171600" cy="2520000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5204AC6E-DB33-4BD9-9B36-13A4F24E678C}"/>
                </a:ext>
              </a:extLst>
            </p:cNvPr>
            <p:cNvGrpSpPr/>
            <p:nvPr/>
          </p:nvGrpSpPr>
          <p:grpSpPr>
            <a:xfrm>
              <a:off x="713250" y="2169000"/>
              <a:ext cx="3171600" cy="2520000"/>
              <a:chOff x="4634400" y="2169000"/>
              <a:chExt cx="3171600" cy="2520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Шестиугольник 28">
                <a:extLst>
                  <a:ext uri="{FF2B5EF4-FFF2-40B4-BE49-F238E27FC236}">
                    <a16:creationId xmlns:a16="http://schemas.microsoft.com/office/drawing/2014/main" xmlns="" id="{4814F35C-1FD7-494C-A3A6-6DA0A24F301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:a16="http://schemas.microsoft.com/office/drawing/2014/main" xmlns="" id="{6EA0AAC9-F5C1-4EAE-B48C-862AD3196627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29FC2E2A-B62C-453E-ABC2-BA3232241F84}"/>
                  </a:ext>
                </a:extLst>
              </p:cNvPr>
              <p:cNvSpPr/>
              <p:nvPr/>
            </p:nvSpPr>
            <p:spPr>
              <a:xfrm>
                <a:off x="4634400" y="2349000"/>
                <a:ext cx="810000" cy="810000"/>
              </a:xfrm>
              <a:prstGeom prst="ellipse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1F01CD3-EEC5-41C8-9965-B1D18497D619}"/>
                </a:ext>
              </a:extLst>
            </p:cNvPr>
            <p:cNvSpPr txBox="1"/>
            <p:nvPr/>
          </p:nvSpPr>
          <p:spPr>
            <a:xfrm>
              <a:off x="1797182" y="2369279"/>
              <a:ext cx="13003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ookman Old Style" pitchFamily="18" charset="0"/>
                </a:rPr>
                <a:t>400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60195" y="3533092"/>
            <a:ext cx="2580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Представители гражданского общества</a:t>
            </a:r>
            <a:endParaRPr lang="ru-RU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1324" y="5881254"/>
            <a:ext cx="10741267" cy="8451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Предельная численность 1200 человек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1365</Words>
  <Application>Microsoft Office PowerPoint</Application>
  <PresentationFormat>Произвольный</PresentationFormat>
  <Paragraphs>191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 проекте Закона Республики Беларусь  «О Всебелорусском народном собрании»</vt:lpstr>
      <vt:lpstr>Слайд 2</vt:lpstr>
      <vt:lpstr>Слайд 3</vt:lpstr>
      <vt:lpstr>Слайд 4</vt:lpstr>
      <vt:lpstr>Слайд 5</vt:lpstr>
      <vt:lpstr>Слайд 6</vt:lpstr>
      <vt:lpstr>Цель подготовки  проекта Закона</vt:lpstr>
      <vt:lpstr>Предмет правового регулирования проекта Закона</vt:lpstr>
      <vt:lpstr>Делегаты Всебелорусского народного собрания</vt:lpstr>
      <vt:lpstr>Слайд 10</vt:lpstr>
      <vt:lpstr>Делегаты «по должности»  440 человек</vt:lpstr>
      <vt:lpstr>Представители местных Советов депутатов – 350 человек</vt:lpstr>
      <vt:lpstr>Представители гражданского общества- 400 человек</vt:lpstr>
      <vt:lpstr>Правовой статус делегата ВНС</vt:lpstr>
      <vt:lpstr>Структура ВНС</vt:lpstr>
      <vt:lpstr>Вопросы, отнесенные к компетенции ВНС</vt:lpstr>
      <vt:lpstr>Вопросы, отнесенные к компетенции ВНС</vt:lpstr>
      <vt:lpstr>Вопросы, отнесенные к компетенции ВНС</vt:lpstr>
      <vt:lpstr>Решения ВНС (ВНС собирается не реже 1-ого раза в год)</vt:lpstr>
      <vt:lpstr>Президиум ВНС  </vt:lpstr>
      <vt:lpstr>Компетенция Президиума ВНС</vt:lpstr>
      <vt:lpstr>Компетенция Президиума ВНС</vt:lpstr>
      <vt:lpstr>Заседания Президиума ВНС</vt:lpstr>
      <vt:lpstr>ОБСУЖДЕНИЕ ПРОЕКТА  ЗАКОНА О ВНС</vt:lpstr>
      <vt:lpstr>ОБСУЖДЕНИЕ ПРОЕКТА  ЗАКОНА О ВНС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TkachukOV</cp:lastModifiedBy>
  <cp:revision>124</cp:revision>
  <dcterms:created xsi:type="dcterms:W3CDTF">2022-10-26T11:15:09Z</dcterms:created>
  <dcterms:modified xsi:type="dcterms:W3CDTF">2022-12-12T12:16:20Z</dcterms:modified>
</cp:coreProperties>
</file>