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wdp" ContentType="image/vnd.ms-photo"/>
  <Default Extension="png" ContentType="image/png"/>
  <Default Extension="m4a" ContentType="audio/mp4"/>
  <Override PartName="/docProps/app.xml" ContentType="application/vnd.openxmlformats-officedocument.extended-properties+xml"/>
  <Override PartName="/docProps/core.xml" ContentType="application/vnd.openxmlformats-package.core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/Relationships>
</file>

<file path=ppt/presentation.xml><?xml version="1.0" encoding="utf-8"?>
<!--Generated by Aspose.Slides for .NET 19.12-->
<p:presentation xmlns:r="http://schemas.openxmlformats.org/officeDocument/2006/relationships" xmlns:a="http://schemas.openxmlformats.org/drawingml/2006/main" xmlns:p="http://schemas.openxmlformats.org/presentationml/2006/main" saveSubsetFonts="1">
  <p:sldMasterIdLst>
    <p:sldMasterId id="2147483672" r:id="rId1"/>
  </p:sldMasterIdLst>
  <p:notesMasterIdLst>
    <p:notesMasterId r:id="rId2"/>
  </p:notesMasterIdLst>
  <p:handoutMasterIdLst>
    <p:handoutMasterId r:id="rId3"/>
  </p:handoutMasterIdLst>
  <p:sldIdLst>
    <p:sldId id="266" r:id="rId4"/>
    <p:sldId id="270" r:id="rId5"/>
    <p:sldId id="299" r:id="rId6"/>
    <p:sldId id="300" r:id="rId7"/>
    <p:sldId id="301" r:id="rId8"/>
    <p:sldId id="302" r:id="rId9"/>
    <p:sldId id="303" r:id="rId10"/>
    <p:sldId id="298" r:id="rId11"/>
    <p:sldId id="304" r:id="rId12"/>
    <p:sldId id="274" r:id="rId13"/>
    <p:sldId id="289" r:id="rId14"/>
    <p:sldId id="315" r:id="rId15"/>
    <p:sldId id="305" r:id="rId16"/>
    <p:sldId id="306" r:id="rId17"/>
    <p:sldId id="307" r:id="rId18"/>
    <p:sldId id="308" r:id="rId19"/>
    <p:sldId id="286" r:id="rId20"/>
    <p:sldId id="314" r:id="rId21"/>
  </p:sldIdLst>
  <p:sldSz cx="12192000" cy="6858000"/>
  <p:notesSz cx="6761163" cy="9942513"/>
  <p:custDataLst>
    <p:tags r:id="rId22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fill>
          <a:solidFill>
            <a:schemeClr val="accent1">
              <a:tint val="40000"/>
            </a:schemeClr>
          </a:solidFill>
        </a:fill>
      </a:tcStyle>
    </a:band1H>
    <a:band1V>
      <a:tcStyle>
        <a:fill>
          <a:solidFill>
            <a:schemeClr val="accent1">
              <a:tint val="40000"/>
            </a:schemeClr>
          </a:solidFill>
        </a:fill>
      </a:tcStyle>
    </a:band1V>
    <a:lastCol>
      <a:tcTxStyle b="on">
        <a:fontRef idx="minor">
          <a:prstClr val="black"/>
        </a:fontRef>
        <a:schemeClr val="lt1"/>
      </a:tcTxStyle>
      <a:tcStyle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 /><Relationship Id="rId10" Type="http://schemas.openxmlformats.org/officeDocument/2006/relationships/slide" Target="slides/slide7.xml" /><Relationship Id="rId11" Type="http://schemas.openxmlformats.org/officeDocument/2006/relationships/slide" Target="slides/slide8.xml" /><Relationship Id="rId12" Type="http://schemas.openxmlformats.org/officeDocument/2006/relationships/slide" Target="slides/slide9.xml" /><Relationship Id="rId13" Type="http://schemas.openxmlformats.org/officeDocument/2006/relationships/slide" Target="slides/slide10.xml" /><Relationship Id="rId14" Type="http://schemas.openxmlformats.org/officeDocument/2006/relationships/slide" Target="slides/slide11.xml" /><Relationship Id="rId15" Type="http://schemas.openxmlformats.org/officeDocument/2006/relationships/slide" Target="slides/slide12.xml" /><Relationship Id="rId16" Type="http://schemas.openxmlformats.org/officeDocument/2006/relationships/slide" Target="slides/slide13.xml" /><Relationship Id="rId17" Type="http://schemas.openxmlformats.org/officeDocument/2006/relationships/slide" Target="slides/slide14.xml" /><Relationship Id="rId18" Type="http://schemas.openxmlformats.org/officeDocument/2006/relationships/slide" Target="slides/slide15.xml" /><Relationship Id="rId19" Type="http://schemas.openxmlformats.org/officeDocument/2006/relationships/slide" Target="slides/slide16.xml" /><Relationship Id="rId2" Type="http://schemas.openxmlformats.org/officeDocument/2006/relationships/notesMaster" Target="notesMasters/notesMaster1.xml" /><Relationship Id="rId20" Type="http://schemas.openxmlformats.org/officeDocument/2006/relationships/slide" Target="slides/slide17.xml" /><Relationship Id="rId21" Type="http://schemas.openxmlformats.org/officeDocument/2006/relationships/slide" Target="slides/slide18.xml" /><Relationship Id="rId22" Type="http://schemas.openxmlformats.org/officeDocument/2006/relationships/tags" Target="tags/tag1.xml" /><Relationship Id="rId23" Type="http://schemas.openxmlformats.org/officeDocument/2006/relationships/presProps" Target="presProps.xml" /><Relationship Id="rId24" Type="http://schemas.openxmlformats.org/officeDocument/2006/relationships/viewProps" Target="viewProps.xml" /><Relationship Id="rId25" Type="http://schemas.openxmlformats.org/officeDocument/2006/relationships/theme" Target="theme/theme1.xml" /><Relationship Id="rId26" Type="http://schemas.openxmlformats.org/officeDocument/2006/relationships/tableStyles" Target="tableStyles.xml" /><Relationship Id="rId3" Type="http://schemas.openxmlformats.org/officeDocument/2006/relationships/handoutMaster" Target="handoutMasters/handoutMaster1.xml" /><Relationship Id="rId4" Type="http://schemas.openxmlformats.org/officeDocument/2006/relationships/slide" Target="slides/slide1.xml" /><Relationship Id="rId5" Type="http://schemas.openxmlformats.org/officeDocument/2006/relationships/slide" Target="slides/slide2.xml" /><Relationship Id="rId6" Type="http://schemas.openxmlformats.org/officeDocument/2006/relationships/slide" Target="slides/slide3.xml" /><Relationship Id="rId7" Type="http://schemas.openxmlformats.org/officeDocument/2006/relationships/slide" Target="slides/slide4.xml" /><Relationship Id="rId8" Type="http://schemas.openxmlformats.org/officeDocument/2006/relationships/slide" Target="slides/slide5.xml" /><Relationship Id="rId9" Type="http://schemas.openxmlformats.org/officeDocument/2006/relationships/slide" Target="slides/slide6.xml" /></Relationships>
</file>

<file path=ppt/handoutMasters/_rels/handoutMaster1.xml.rels>&#65279;<?xml version="1.0" encoding="utf-8" standalone="yes"?><Relationships xmlns="http://schemas.openxmlformats.org/package/2006/relationships"><Relationship Id="rId1" Type="http://schemas.openxmlformats.org/officeDocument/2006/relationships/theme" Target="../theme/theme3.xml" 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3"/>
            <a:ext cx="2929837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29763" y="3"/>
            <a:ext cx="2929837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" y="9443665"/>
            <a:ext cx="2929837" cy="4988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29763" y="9443665"/>
            <a:ext cx="2929837" cy="4988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983F36-1330-42BF-A167-E6233EC23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3713053"/>
      </p:ext>
    </p:extLst>
  </p:cSld>
  <p:clrMap bg1="lt1" tx1="dk1" bg2="lt2" tx2="dk2" accent1="accent1" accent2="accent2" accent3="accent3" accent4="accent4" accent5="accent5" accent6="accent6" hlink="hlink" folHlink="folHlink"/>
  <p:hf sldNum="0" hdr="0" ftr="0"/>
</p:handoutMaster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29837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29763" y="1"/>
            <a:ext cx="2929837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00050" y="1241425"/>
            <a:ext cx="5961063" cy="3354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6117" y="4784836"/>
            <a:ext cx="5408930" cy="391486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443665"/>
            <a:ext cx="2929837" cy="4988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29763" y="9443665"/>
            <a:ext cx="2929837" cy="4988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009C44-8A2A-409E-A7D2-22FCC82253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8469283"/>
      </p:ext>
    </p:extLst>
  </p:cSld>
  <p:clrMap bg1="lt1" tx1="dk1" bg2="lt2" tx2="dk2" accent1="accent1" accent2="accent2" accent3="accent3" accent4="accent4" accent5="accent5" accent6="accent6" hlink="hlink" folHlink="folHlink"/>
  <p:hf sldNum="0"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.xml" /><Relationship Id="rId2" Type="http://schemas.openxmlformats.org/officeDocument/2006/relationships/notesMaster" Target="../notesMasters/notesMaster1.xml" /></Relationships>
</file>

<file path=ppt/notesSlides/_rels/notesSlide10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0.xml" /><Relationship Id="rId2" Type="http://schemas.openxmlformats.org/officeDocument/2006/relationships/notesMaster" Target="../notesMasters/notesMaster1.xml" /></Relationships>
</file>

<file path=ppt/notesSlides/_rels/notesSlide1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1.xml" /><Relationship Id="rId2" Type="http://schemas.openxmlformats.org/officeDocument/2006/relationships/notesMaster" Target="../notesMasters/notesMaster1.xml" /></Relationships>
</file>

<file path=ppt/notesSlides/_rels/notesSlide12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2.xml" /><Relationship Id="rId2" Type="http://schemas.openxmlformats.org/officeDocument/2006/relationships/notesMaster" Target="../notesMasters/notesMaster1.xml" /></Relationships>
</file>

<file path=ppt/notesSlides/_rels/notesSlide13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3.xml" /><Relationship Id="rId2" Type="http://schemas.openxmlformats.org/officeDocument/2006/relationships/notesMaster" Target="../notesMasters/notesMaster1.xml" /></Relationships>
</file>

<file path=ppt/notesSlides/_rels/notesSlide14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4.xml" /><Relationship Id="rId2" Type="http://schemas.openxmlformats.org/officeDocument/2006/relationships/notesMaster" Target="../notesMasters/notesMaster1.xml" /></Relationships>
</file>

<file path=ppt/notesSlides/_rels/notesSlide15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5.xml" /><Relationship Id="rId2" Type="http://schemas.openxmlformats.org/officeDocument/2006/relationships/notesMaster" Target="../notesMasters/notesMaster1.xml" /></Relationships>
</file>

<file path=ppt/notesSlides/_rels/notesSlide16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6.xml" /><Relationship Id="rId2" Type="http://schemas.openxmlformats.org/officeDocument/2006/relationships/notesMaster" Target="../notesMasters/notesMaster1.xml" /></Relationships>
</file>

<file path=ppt/notesSlides/_rels/notesSlide17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7.xml" /><Relationship Id="rId2" Type="http://schemas.openxmlformats.org/officeDocument/2006/relationships/notesMaster" Target="../notesMasters/notesMaster1.xml" /></Relationships>
</file>

<file path=ppt/notesSlides/_rels/notesSlide18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8.xml" /><Relationship Id="rId2" Type="http://schemas.openxmlformats.org/officeDocument/2006/relationships/notesMaster" Target="../notesMasters/notesMaster1.xml" /></Relationships>
</file>

<file path=ppt/notesSlides/_rels/notesSlide2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.xml" /><Relationship Id="rId2" Type="http://schemas.openxmlformats.org/officeDocument/2006/relationships/notesMaster" Target="../notesMasters/notesMaster1.xml" /></Relationships>
</file>

<file path=ppt/notesSlides/_rels/notesSlide3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.xml" /><Relationship Id="rId2" Type="http://schemas.openxmlformats.org/officeDocument/2006/relationships/notesMaster" Target="../notesMasters/notesMaster1.xml" /></Relationships>
</file>

<file path=ppt/notesSlides/_rels/notesSlide4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4.xml" /><Relationship Id="rId2" Type="http://schemas.openxmlformats.org/officeDocument/2006/relationships/notesMaster" Target="../notesMasters/notesMaster1.xml" /></Relationships>
</file>

<file path=ppt/notesSlides/_rels/notesSlide5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5.xml" /><Relationship Id="rId2" Type="http://schemas.openxmlformats.org/officeDocument/2006/relationships/notesMaster" Target="../notesMasters/notesMaster1.xml" /></Relationships>
</file>

<file path=ppt/notesSlides/_rels/notesSlide6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6.xml" /><Relationship Id="rId2" Type="http://schemas.openxmlformats.org/officeDocument/2006/relationships/notesMaster" Target="../notesMasters/notesMaster1.xml" /></Relationships>
</file>

<file path=ppt/notesSlides/_rels/notesSlide7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7.xml" /><Relationship Id="rId2" Type="http://schemas.openxmlformats.org/officeDocument/2006/relationships/notesMaster" Target="../notesMasters/notesMaster1.xml" /></Relationships>
</file>

<file path=ppt/notesSlides/_rels/notesSlide8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8.xml" /><Relationship Id="rId2" Type="http://schemas.openxmlformats.org/officeDocument/2006/relationships/notesMaster" Target="../notesMasters/notesMaster1.xml" /></Relationships>
</file>

<file path=ppt/notesSlides/_rels/notesSlide9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9.xml" /><Relationship Id="rId2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30138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17285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57946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09715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59696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07450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23019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79246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346411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91205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24854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43665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59641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57509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35353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6719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57654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5714331"/>
      </p:ext>
    </p:extLst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685800" y="5349904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508000" y="4853414"/>
            <a:ext cx="112776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508000" y="3886200"/>
            <a:ext cx="112776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srgbClr val="D34817">
                  <a:shade val="75000"/>
                </a:srgbClr>
              </a:solidFill>
            </a:endParaRP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34817">
                  <a:shade val="75000"/>
                </a:srgbClr>
              </a:solidFill>
            </a:endParaRPr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B94A63BD-57A8-4EA5-87B9-B72FD17870DC}" type="slidenum">
              <a:rPr lang="ru-RU" smtClean="0">
                <a:solidFill>
                  <a:srgbClr val="D34817">
                    <a:shade val="75000"/>
                  </a:srgbClr>
                </a:solidFill>
              </a:rPr>
              <a:t>‹#›</a:t>
            </a:fld>
            <a:endParaRPr lang="ru-RU">
              <a:solidFill>
                <a:srgbClr val="D34817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1041019"/>
      </p:ext>
    </p:extLst>
  </p:cSld>
  <p:clrMapOvr>
    <a:masterClrMapping/>
  </p:clrMapOvr>
  <p:transition spd="slow" advClick="0" advTm="5000">
    <p:cover dir="d"/>
  </p:transition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srgbClr val="D34817">
                  <a:shade val="75000"/>
                </a:srgbClr>
              </a:solidFill>
            </a:endParaRPr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4775200" y="76201"/>
            <a:ext cx="3860800" cy="288925"/>
          </a:xfrm>
        </p:spPr>
        <p:txBody>
          <a:bodyPr/>
          <a:lstStyle/>
          <a:p>
            <a:endParaRPr lang="ru-RU">
              <a:solidFill>
                <a:srgbClr val="D34817">
                  <a:shade val="75000"/>
                </a:srgbClr>
              </a:solidFill>
            </a:endParaRPr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B94A63BD-57A8-4EA5-87B9-B72FD17870DC}" type="slidenum">
              <a:rPr lang="ru-RU" smtClean="0">
                <a:solidFill>
                  <a:srgbClr val="D34817">
                    <a:shade val="75000"/>
                  </a:srgbClr>
                </a:solidFill>
              </a:rPr>
              <a:t>‹#›</a:t>
            </a:fld>
            <a:endParaRPr lang="ru-RU">
              <a:solidFill>
                <a:srgbClr val="D34817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051165"/>
      </p:ext>
    </p:extLst>
  </p:cSld>
  <p:clrMapOvr>
    <a:masterClrMapping/>
  </p:clrMapOvr>
  <p:transition spd="slow" advClick="0" advTm="5000">
    <p:cover dir="d"/>
  </p:transition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slideLayout" Target="../slideLayouts/slideLayout2.xml" /><Relationship Id="rId3" Type="http://schemas.openxmlformats.org/officeDocument/2006/relationships/theme" Target="../theme/theme1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685800" y="1050900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406400" y="1554164"/>
            <a:ext cx="115824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8636000" y="76201"/>
            <a:ext cx="33528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>
              <a:solidFill>
                <a:srgbClr val="D34817">
                  <a:shade val="75000"/>
                </a:srgbClr>
              </a:solidFill>
            </a:endParaRPr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4165600" y="76201"/>
            <a:ext cx="44704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>
              <a:solidFill>
                <a:srgbClr val="D34817">
                  <a:shade val="75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10972800" y="6477002"/>
            <a:ext cx="1016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94A63BD-57A8-4EA5-87B9-B72FD17870DC}" type="slidenum">
              <a:rPr lang="ru-RU" smtClean="0">
                <a:solidFill>
                  <a:srgbClr val="D34817">
                    <a:shade val="75000"/>
                  </a:srgbClr>
                </a:solidFill>
              </a:rPr>
              <a:t>‹#›</a:t>
            </a:fld>
            <a:endParaRPr lang="ru-RU">
              <a:solidFill>
                <a:srgbClr val="D34817">
                  <a:shade val="75000"/>
                </a:srgbClr>
              </a:solidFill>
            </a:endParaRPr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406400" y="457200"/>
            <a:ext cx="115824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85800" y="1050900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685800" y="1057988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8141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</p:sldLayoutIdLst>
  <p:transition spd="slow" advClick="0" advTm="5000">
    <p:cover dir="d"/>
  </p:transition>
  <p:timing/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themeOverride" Target="../theme/themeOverride1.xml" /><Relationship Id="rId3" Type="http://schemas.openxmlformats.org/officeDocument/2006/relationships/notesSlide" Target="../notesSlides/notesSlide1.xml" /><Relationship Id="rId4" Type="http://schemas.openxmlformats.org/officeDocument/2006/relationships/image" Target="../media/image3.png" /><Relationship Id="rId5" Type="http://schemas.openxmlformats.org/officeDocument/2006/relationships/hyperlink" Target="http://www.minoblim.by/" TargetMode="External" /><Relationship Id="rId6" Type="http://schemas.openxmlformats.org/officeDocument/2006/relationships/image" Target="../media/image4.png" /><Relationship Id="rId7" Type="http://schemas.microsoft.com/office/2007/relationships/media" Target="../media/media1.m4a" /><Relationship Id="rId8" Type="http://schemas.microsoft.com/office/2007/relationships/media" Target="../media/media1.m4a" TargetMode="Internal" /><Relationship Id="rId9" Type="http://schemas.openxmlformats.org/officeDocument/2006/relationships/image" Target="../media/image1.jpeg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10.xml" /><Relationship Id="rId3" Type="http://schemas.openxmlformats.org/officeDocument/2006/relationships/image" Target="../media/image29.jpeg" /><Relationship Id="rId4" Type="http://schemas.microsoft.com/office/2007/relationships/hdphoto" Target="../media/image30.wdp" /><Relationship Id="rId5" Type="http://schemas.openxmlformats.org/officeDocument/2006/relationships/image" Target="../media/image31.jpeg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11.xml" /><Relationship Id="rId3" Type="http://schemas.openxmlformats.org/officeDocument/2006/relationships/image" Target="../media/image32.jpeg" /><Relationship Id="rId4" Type="http://schemas.microsoft.com/office/2007/relationships/hdphoto" Target="../media/image33.wdp" /><Relationship Id="rId5" Type="http://schemas.openxmlformats.org/officeDocument/2006/relationships/image" Target="../media/image34.jpeg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12.xml" /><Relationship Id="rId3" Type="http://schemas.openxmlformats.org/officeDocument/2006/relationships/image" Target="../media/image35.jpeg" /><Relationship Id="rId4" Type="http://schemas.openxmlformats.org/officeDocument/2006/relationships/image" Target="../media/image36.jpeg" /><Relationship Id="rId5" Type="http://schemas.microsoft.com/office/2007/relationships/hdphoto" Target="../media/image37.wdp" /></Relationships>
</file>

<file path=ppt/slides/_rels/slide1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13.xml" /><Relationship Id="rId3" Type="http://schemas.openxmlformats.org/officeDocument/2006/relationships/image" Target="../media/image38.jpeg" /><Relationship Id="rId4" Type="http://schemas.microsoft.com/office/2007/relationships/hdphoto" Target="../media/image39.wdp" /><Relationship Id="rId5" Type="http://schemas.openxmlformats.org/officeDocument/2006/relationships/image" Target="../media/image40.jpeg" /></Relationships>
</file>

<file path=ppt/slides/_rels/slide1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14.xml" /><Relationship Id="rId3" Type="http://schemas.openxmlformats.org/officeDocument/2006/relationships/image" Target="../media/image41.jpeg" /><Relationship Id="rId4" Type="http://schemas.microsoft.com/office/2007/relationships/hdphoto" Target="../media/image42.wdp" /><Relationship Id="rId5" Type="http://schemas.openxmlformats.org/officeDocument/2006/relationships/image" Target="../media/image43.jpeg" /></Relationships>
</file>

<file path=ppt/slides/_rels/slide1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15.xml" /><Relationship Id="rId3" Type="http://schemas.openxmlformats.org/officeDocument/2006/relationships/image" Target="../media/image44.jpeg" /><Relationship Id="rId4" Type="http://schemas.microsoft.com/office/2007/relationships/hdphoto" Target="../media/image45.wdp" /><Relationship Id="rId5" Type="http://schemas.openxmlformats.org/officeDocument/2006/relationships/image" Target="../media/image46.jpeg" /></Relationships>
</file>

<file path=ppt/slides/_rels/slide1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16.xml" /><Relationship Id="rId3" Type="http://schemas.openxmlformats.org/officeDocument/2006/relationships/image" Target="../media/image47.jpeg" /><Relationship Id="rId4" Type="http://schemas.microsoft.com/office/2007/relationships/hdphoto" Target="../media/image48.wdp" /><Relationship Id="rId5" Type="http://schemas.openxmlformats.org/officeDocument/2006/relationships/image" Target="../media/image49.jpeg" /></Relationships>
</file>

<file path=ppt/slides/_rels/slide1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17.xml" /><Relationship Id="rId3" Type="http://schemas.openxmlformats.org/officeDocument/2006/relationships/image" Target="../media/image50.jpeg" /><Relationship Id="rId4" Type="http://schemas.openxmlformats.org/officeDocument/2006/relationships/image" Target="../media/image51.jpeg" /></Relationships>
</file>

<file path=ppt/slides/_rels/slide1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18.xml" /><Relationship Id="rId3" Type="http://schemas.openxmlformats.org/officeDocument/2006/relationships/image" Target="../media/image52.png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2.xml" /><Relationship Id="rId3" Type="http://schemas.openxmlformats.org/officeDocument/2006/relationships/image" Target="../media/image5.jpeg" /><Relationship Id="rId4" Type="http://schemas.openxmlformats.org/officeDocument/2006/relationships/image" Target="../media/image6.jpeg" /><Relationship Id="rId5" Type="http://schemas.microsoft.com/office/2007/relationships/hdphoto" Target="../media/image7.wdp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3.xml" /><Relationship Id="rId3" Type="http://schemas.openxmlformats.org/officeDocument/2006/relationships/image" Target="../media/image8.jpeg" /><Relationship Id="rId4" Type="http://schemas.microsoft.com/office/2007/relationships/hdphoto" Target="../media/image9.wdp" /><Relationship Id="rId5" Type="http://schemas.openxmlformats.org/officeDocument/2006/relationships/image" Target="../media/image10.jpeg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4.xml" /><Relationship Id="rId3" Type="http://schemas.openxmlformats.org/officeDocument/2006/relationships/image" Target="../media/image11.jpeg" /><Relationship Id="rId4" Type="http://schemas.microsoft.com/office/2007/relationships/hdphoto" Target="../media/image12.wdp" /><Relationship Id="rId5" Type="http://schemas.openxmlformats.org/officeDocument/2006/relationships/image" Target="../media/image13.jpeg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5.xml" /><Relationship Id="rId3" Type="http://schemas.openxmlformats.org/officeDocument/2006/relationships/image" Target="../media/image14.jpeg" /><Relationship Id="rId4" Type="http://schemas.microsoft.com/office/2007/relationships/hdphoto" Target="../media/image15.wdp" /><Relationship Id="rId5" Type="http://schemas.openxmlformats.org/officeDocument/2006/relationships/image" Target="../media/image16.jpeg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6.xml" /><Relationship Id="rId3" Type="http://schemas.openxmlformats.org/officeDocument/2006/relationships/image" Target="../media/image17.jpeg" /><Relationship Id="rId4" Type="http://schemas.openxmlformats.org/officeDocument/2006/relationships/image" Target="../media/image18.jpeg" /><Relationship Id="rId5" Type="http://schemas.microsoft.com/office/2007/relationships/hdphoto" Target="../media/image19.wdp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7.xml" /><Relationship Id="rId3" Type="http://schemas.openxmlformats.org/officeDocument/2006/relationships/image" Target="../media/image20.jpeg" /><Relationship Id="rId4" Type="http://schemas.openxmlformats.org/officeDocument/2006/relationships/image" Target="../media/image21.jpeg" /><Relationship Id="rId5" Type="http://schemas.microsoft.com/office/2007/relationships/hdphoto" Target="../media/image22.wdp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8.xml" /><Relationship Id="rId3" Type="http://schemas.openxmlformats.org/officeDocument/2006/relationships/image" Target="../media/image23.jpeg" /><Relationship Id="rId4" Type="http://schemas.microsoft.com/office/2007/relationships/hdphoto" Target="../media/image24.wdp" /><Relationship Id="rId5" Type="http://schemas.openxmlformats.org/officeDocument/2006/relationships/image" Target="../media/image25.jpeg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9.xml" /><Relationship Id="rId3" Type="http://schemas.openxmlformats.org/officeDocument/2006/relationships/image" Target="../media/image26.jpeg" /><Relationship Id="rId4" Type="http://schemas.microsoft.com/office/2007/relationships/hdphoto" Target="../media/image27.wdp" /><Relationship Id="rId5" Type="http://schemas.openxmlformats.org/officeDocument/2006/relationships/image" Target="../media/image28.jpeg" /></Relationships>
</file>

<file path=ppt/slides/slide1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bg>
      <p:bgPr>
        <a:blipFill dpi="0" rotWithShape="1">
          <a:blip r:embed="rId9">
            <a:duotone>
              <a:schemeClr val="bg2">
                <a:shade val="90000"/>
                <a:satMod val="150000"/>
              </a:schemeClr>
              <a:schemeClr val="bg2">
                <a:tint val="88000"/>
                <a:satMod val="105000"/>
              </a:schemeClr>
            </a:duotone>
            <a:lum/>
          </a:blip>
          <a:tile tx="0" ty="0" sx="95000" sy="95000" flip="none" algn="t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024034" y="1643050"/>
            <a:ext cx="7858180" cy="2500330"/>
          </a:xfrm>
        </p:spPr>
        <p:txBody>
          <a:bodyPr>
            <a:normAutofit/>
          </a:bodyPr>
          <a:lstStyle/>
          <a:p>
            <a:r>
              <a:rPr lang="ru-RU" smtClean="0"/>
              <a:t>Неиспользуемые объекты недвижимости государственной собственности, предлагаемые </a:t>
            </a:r>
            <a:br>
              <a:rPr lang="ru-RU" smtClean="0"/>
            </a:br>
            <a:r>
              <a:rPr lang="ru-RU" smtClean="0"/>
              <a:t>для продажи</a:t>
            </a:r>
            <a:endParaRPr lang="ru-RU"/>
          </a:p>
        </p:txBody>
      </p:sp>
      <p:pic>
        <p:nvPicPr>
          <p:cNvPr id="6" name="Рисунок 5" descr="Логотип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3788" y="5376849"/>
            <a:ext cx="2696777" cy="42862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24035" y="5816979"/>
            <a:ext cx="3446777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Информация носит справочный характер.</a:t>
            </a:r>
          </a:p>
          <a:p>
            <a:r>
              <a:rPr lang="ru-RU" sz="11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Подробная информация на сайте </a:t>
            </a:r>
            <a:r>
              <a:rPr lang="en-US" sz="11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5"/>
              </a:rPr>
              <a:t>www.minoblim.by</a:t>
            </a:r>
            <a:endParaRPr lang="ru-RU" sz="1100" b="1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1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Тел. (8017) 516-80-54, 500-47-10, 516-80-55</a:t>
            </a:r>
          </a:p>
        </p:txBody>
      </p:sp>
      <p:pic>
        <p:nvPicPr>
          <p:cNvPr id="4" name="03. Life">
            <a:hlinkClick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8">
                  <p14:fade out="25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61212" y="537684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27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Click="0" advTm="5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4904408"/>
              </p:ext>
            </p:extLst>
          </p:nvPr>
        </p:nvGraphicFramePr>
        <p:xfrm>
          <a:off x="5343970" y="1087473"/>
          <a:ext cx="6397951" cy="5486128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1382383">
                  <a:extLst>
                    <a:ext uri="{9D8B030D-6E8A-4147-A177-3AD203B41FA5}">
                      <a16:colId xmlns:a16="http://schemas.microsoft.com/office/drawing/2014/main" val="638212916"/>
                    </a:ext>
                  </a:extLst>
                </a:gridCol>
                <a:gridCol w="5015568">
                  <a:extLst>
                    <a:ext uri="{9D8B030D-6E8A-4147-A177-3AD203B41FA5}">
                      <a16:colId xmlns:a16="http://schemas.microsoft.com/office/drawing/2014/main" val="1937429781"/>
                    </a:ext>
                  </a:extLst>
                </a:gridCol>
              </a:tblGrid>
              <a:tr h="1474752">
                <a:tc>
                  <a:txBody>
                    <a:bodyPr vert="horz" wrap="square"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b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Сведения </a:t>
                      </a:r>
                      <a:br>
                        <a:rPr lang="ru-RU" sz="1200" b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200" b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 </a:t>
                      </a:r>
                      <a:r>
                        <a:rPr lang="ru-RU" sz="1200" b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недвижимом имуществе</a:t>
                      </a:r>
                      <a:endParaRPr lang="ru-RU" sz="1200" b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kumimoji="0"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Недвижимое имущество: незавершенное незаконсервированное капитальное строение                       с двумя пристройками, общая площадь 162,3 кв. м, готовность 46 %, фундамент – бетон, стены – брус, перегородки – доска, перекрытия – дерево, крыша – асбестоцементный волнистый лист.</a:t>
                      </a:r>
                      <a:endParaRPr kumimoji="0" lang="ru-RU" sz="1200" b="0" kern="12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71375944"/>
                  </a:ext>
                </a:extLst>
              </a:tr>
              <a:tr h="2428072">
                <a:tc>
                  <a:txBody>
                    <a:bodyPr vert="horz" wrap="square"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b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Информация </a:t>
                      </a:r>
                      <a:br>
                        <a:rPr lang="ru-RU" sz="1200" b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200" b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 </a:t>
                      </a:r>
                      <a:r>
                        <a:rPr lang="ru-RU" sz="1200" b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земельном участке</a:t>
                      </a:r>
                      <a:endParaRPr lang="ru-RU" sz="1200" b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algn="just"/>
                      <a:r>
                        <a:rPr kumimoji="0"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Земельный участок площадью 0,1475 га. Целевое назначение: земельный участок для строительства и обслуживания незавершенного незаконсервированного капитального строения. Введены ограничения в использовании земельного участка в связи с расположением </a:t>
                      </a:r>
                      <a:br>
                        <a:rPr kumimoji="0"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</a:br>
                      <a:r>
                        <a:rPr kumimoji="0"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на природных территориях, подлежащих специальной охране (в водоохранной зоне реки, водоема) река Птичь.</a:t>
                      </a:r>
                    </a:p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kumimoji="0"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Земельный участок предоставляется в аренду сроком на 30 лет. </a:t>
                      </a:r>
                    </a:p>
                    <a:p>
                      <a:pPr algn="just"/>
                      <a:r>
                        <a:rPr kumimoji="0"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 установленном порядке предоставляется возможность использовать капитальное строение для размещения объектов, не противоречащих регламенту застройки данной территории (объекты общественного назначения, учреждения образования, объекты повседневного обслуживания, торгово-бытового обслуживания и иного назначения), а также в качестве жилого дома.</a:t>
                      </a:r>
                      <a:endParaRPr kumimoji="0" lang="ru-RU" sz="1200" b="0" kern="12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4303743"/>
                  </a:ext>
                </a:extLst>
              </a:tr>
              <a:tr h="740768">
                <a:tc>
                  <a:txBody>
                    <a:bodyPr vert="horz" wrap="square"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b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Начальная цена </a:t>
                      </a:r>
                      <a:r>
                        <a:rPr lang="ru-RU" sz="1200" b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продажи, </a:t>
                      </a:r>
                      <a:r>
                        <a:rPr lang="ru-RU" sz="1200" b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рублей</a:t>
                      </a:r>
                      <a:endParaRPr lang="ru-RU" sz="1200" b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kumimoji="0"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7 394,03</a:t>
                      </a:r>
                    </a:p>
                    <a:p>
                      <a:pPr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ru-RU" sz="1200" b="0" i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Начальная цена понижена на 80 %</a:t>
                      </a:r>
                      <a:endParaRPr kumimoji="0" lang="ru-RU" sz="1200" b="0" kern="120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08745537"/>
                  </a:ext>
                </a:extLst>
              </a:tr>
              <a:tr h="740768">
                <a:tc>
                  <a:txBody>
                    <a:bodyPr vert="horz" wrap="square"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b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Продавец </a:t>
                      </a:r>
                      <a:endParaRPr lang="ru-RU" sz="1200" b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kumimoji="0" lang="ru-RU" sz="1200" b="0" kern="120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Крупицкий сельский исполнительный комитет, тел. (8017) 5175475, 5175471.</a:t>
                      </a:r>
                      <a:endParaRPr kumimoji="0" lang="ru-RU" sz="1200" b="0" kern="12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57428700"/>
                  </a:ext>
                </a:extLst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902644" y="242583"/>
            <a:ext cx="49710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b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Минская область, </a:t>
            </a:r>
            <a:r>
              <a:rPr lang="ru-RU" b="1" smtClean="0">
                <a:latin typeface="Times New Roman" pitchFamily="18" charset="0"/>
                <a:cs typeface="Times New Roman" pitchFamily="18" charset="0"/>
              </a:rPr>
              <a:t>Минский </a:t>
            </a:r>
            <a:r>
              <a:rPr lang="ru-RU" b="1">
                <a:latin typeface="Times New Roman" pitchFamily="18" charset="0"/>
                <a:cs typeface="Times New Roman" pitchFamily="18" charset="0"/>
              </a:rPr>
              <a:t>район, </a:t>
            </a:r>
            <a:br>
              <a:rPr lang="ru-RU" b="1">
                <a:latin typeface="Times New Roman" pitchFamily="18" charset="0"/>
                <a:cs typeface="Times New Roman" pitchFamily="18" charset="0"/>
              </a:rPr>
            </a:br>
            <a:r>
              <a:rPr lang="ru-RU" b="1">
                <a:latin typeface="Times New Roman" pitchFamily="18" charset="0"/>
                <a:cs typeface="Times New Roman" pitchFamily="18" charset="0"/>
              </a:rPr>
              <a:t>д. Самуэлево</a:t>
            </a:r>
            <a:endParaRPr lang="ru-RU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651329" y="242584"/>
            <a:ext cx="38321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0000">
              <a:tabLst>
                <a:tab pos="180000"/>
              </a:tabLst>
            </a:pPr>
            <a:r>
              <a:rPr lang="ru-RU" b="1">
                <a:latin typeface="Times New Roman" pitchFamily="18" charset="0"/>
                <a:cs typeface="Times New Roman" pitchFamily="18" charset="0"/>
              </a:rPr>
              <a:t>Расстояние от:	г. Минска – </a:t>
            </a:r>
            <a:r>
              <a:rPr lang="ru-RU" b="1" smtClean="0">
                <a:latin typeface="Times New Roman" pitchFamily="18" charset="0"/>
                <a:cs typeface="Times New Roman" pitchFamily="18" charset="0"/>
              </a:rPr>
              <a:t>31 </a:t>
            </a:r>
            <a:r>
              <a:rPr lang="ru-RU" b="1">
                <a:latin typeface="Times New Roman" pitchFamily="18" charset="0"/>
                <a:cs typeface="Times New Roman" pitchFamily="18" charset="0"/>
              </a:rPr>
              <a:t>км</a:t>
            </a:r>
          </a:p>
          <a:p>
            <a:pPr defTabSz="180000">
              <a:tabLst>
                <a:tab pos="180000"/>
              </a:tabLst>
            </a:pPr>
            <a:r>
              <a:rPr lang="ru-RU" b="1">
                <a:latin typeface="Times New Roman" pitchFamily="18" charset="0"/>
                <a:cs typeface="Times New Roman" pitchFamily="18" charset="0"/>
              </a:rPr>
              <a:t>									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345" b="11396"/>
          <a:stretch>
            <a:fillRect/>
          </a:stretch>
        </p:blipFill>
        <p:spPr>
          <a:xfrm>
            <a:off x="350378" y="1087473"/>
            <a:ext cx="4925227" cy="275016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rcRect l="28883" t="21626" r="19027" b="16108"/>
          <a:stretch>
            <a:fillRect/>
          </a:stretch>
        </p:blipFill>
        <p:spPr>
          <a:xfrm>
            <a:off x="350379" y="3837642"/>
            <a:ext cx="4925226" cy="2851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71384"/>
      </p:ext>
    </p:extLst>
  </p:cSld>
  <p:clrMapOvr>
    <a:masterClrMapping/>
  </p:clrMapOvr>
  <p:transition spd="slow" advClick="0" advTm="5000">
    <p:wipe/>
  </p:transition>
  <p:timing/>
</p:sld>
</file>

<file path=ppt/slides/slide11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2393165"/>
              </p:ext>
            </p:extLst>
          </p:nvPr>
        </p:nvGraphicFramePr>
        <p:xfrm>
          <a:off x="5306939" y="1082776"/>
          <a:ext cx="6705604" cy="5330065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1448857">
                  <a:extLst>
                    <a:ext uri="{9D8B030D-6E8A-4147-A177-3AD203B41FA5}">
                      <a16:colId xmlns:a16="http://schemas.microsoft.com/office/drawing/2014/main" val="638212916"/>
                    </a:ext>
                  </a:extLst>
                </a:gridCol>
                <a:gridCol w="5256747">
                  <a:extLst>
                    <a:ext uri="{9D8B030D-6E8A-4147-A177-3AD203B41FA5}">
                      <a16:colId xmlns:a16="http://schemas.microsoft.com/office/drawing/2014/main" val="1937429781"/>
                    </a:ext>
                  </a:extLst>
                </a:gridCol>
              </a:tblGrid>
              <a:tr h="1631849">
                <a:tc>
                  <a:txBody>
                    <a:bodyPr vert="horz" wrap="square"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b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Сведения </a:t>
                      </a:r>
                      <a:br>
                        <a:rPr lang="ru-RU" sz="1200" b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200" b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 </a:t>
                      </a:r>
                      <a:r>
                        <a:rPr lang="ru-RU" sz="1200" b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недвижимом имуществе</a:t>
                      </a:r>
                      <a:endParaRPr lang="ru-RU" sz="1200" b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marL="0" algn="just" rtl="0" eaLnBrk="1" latinLnBrk="0" hangingPunct="1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kumimoji="0"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Недвижимое имущество: незавершенное незаконсервированное капитальное строение с подвалом, готовность 51 %, фундамент – железобетон, стены – панели железобетонные, облицовка керамической плиткой, перегородки – панели железобетонные, перекрытия – плита железобетонная, крыша – рулонные кровельные материалы; незавершенное незаконсервированное капитальное строение с подвалом, пристройкой и навесом, готовность 69 %, фундамент – блоки фундаментные, стены и перегородки – кирпичи, перекрытия – плита железобетонная, крыша – рулонные материалы.</a:t>
                      </a:r>
                      <a:endParaRPr kumimoji="0" lang="ru-RU" sz="1200" b="0" kern="12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71375944"/>
                  </a:ext>
                </a:extLst>
              </a:tr>
              <a:tr h="2514600">
                <a:tc>
                  <a:txBody>
                    <a:bodyPr vert="horz" wrap="square"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b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Информация </a:t>
                      </a:r>
                      <a:br>
                        <a:rPr lang="ru-RU" sz="1200" b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200" b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 </a:t>
                      </a:r>
                      <a:r>
                        <a:rPr lang="ru-RU" sz="1200" b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земельном участке</a:t>
                      </a:r>
                      <a:endParaRPr lang="ru-RU" sz="1200" b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algn="just"/>
                      <a:r>
                        <a:rPr kumimoji="0"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Земельный участок площадью 4,0584 га. Целевое назначение: земельный участок для размещения зданий неустановленного назначения. Введены ограничения в использовании частей земельного участка: площадью 3,9871 га в связи с расположением в водоохранной зоне реки Черноруч; площадью 0,0134 га – в охранной зоне теплотрассы; площадью 0,0078 га и </a:t>
                      </a:r>
                      <a:br>
                        <a:rPr kumimoji="0"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</a:br>
                      <a:r>
                        <a:rPr kumimoji="0"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0,0284 га – в охранной зоне электрического кабеля низкого напряжения. </a:t>
                      </a:r>
                    </a:p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kumimoji="0"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Земельный участок предоставляется в аренду сроком на 30 лет. </a:t>
                      </a:r>
                    </a:p>
                    <a:p>
                      <a:pPr algn="just"/>
                      <a:r>
                        <a:rPr kumimoji="0"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 установленном порядке предоставляется возможность использовать земельный участок для размещения объектов санаторно-курортного лечения и оздоровления, отдыха, спорта и туризма.</a:t>
                      </a:r>
                    </a:p>
                    <a:p>
                      <a:pPr algn="just"/>
                      <a:endParaRPr kumimoji="0" lang="ru-RU" sz="1200" b="0" kern="12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4303743"/>
                  </a:ext>
                </a:extLst>
              </a:tr>
              <a:tr h="591808">
                <a:tc>
                  <a:txBody>
                    <a:bodyPr vert="horz" wrap="square"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b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Начальная цена </a:t>
                      </a:r>
                      <a:r>
                        <a:rPr lang="ru-RU" sz="1200" b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продажи, </a:t>
                      </a:r>
                      <a:r>
                        <a:rPr lang="ru-RU" sz="1200" b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рублей</a:t>
                      </a:r>
                      <a:endParaRPr lang="ru-RU" sz="1200" b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ct val="0"/>
                        </a:spcAft>
                      </a:pPr>
                      <a:r>
                        <a:rPr kumimoji="0"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204 070,31</a:t>
                      </a:r>
                    </a:p>
                    <a:p>
                      <a:pPr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ru-RU" sz="1200" b="0" i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Начальная цена понижена на 80 %</a:t>
                      </a:r>
                      <a:endParaRPr lang="ru-RU" sz="1200" b="0" i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08745537"/>
                  </a:ext>
                </a:extLst>
              </a:tr>
              <a:tr h="591808">
                <a:tc>
                  <a:txBody>
                    <a:bodyPr vert="horz" wrap="square"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b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Продавец </a:t>
                      </a:r>
                      <a:endParaRPr lang="ru-RU" sz="1200" b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kumimoji="0" lang="ru-RU" sz="1200" b="0" kern="120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Горанский сельский исполнительный комитет, тел. (8017) 502 61 40.</a:t>
                      </a:r>
                      <a:endParaRPr kumimoji="0" lang="ru-RU" sz="1200" b="0" kern="12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57428700"/>
                  </a:ext>
                </a:extLst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902644" y="242583"/>
            <a:ext cx="49710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spcAft>
                <a:spcPts val="600"/>
              </a:spcAft>
            </a:pPr>
            <a:r>
              <a: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Минская область, </a:t>
            </a:r>
            <a:r>
              <a:rPr kumimoji="0" lang="ru-RU" sz="1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Минский </a:t>
            </a:r>
            <a:r>
              <a:rPr kumimoji="0" lang="ru-RU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район, </a:t>
            </a:r>
            <a:br>
              <a:rPr kumimoji="0" lang="ru-RU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район д. Лихачи, д. Новое Поле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651329" y="242584"/>
            <a:ext cx="38321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800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000"/>
              </a:tabLst>
              <a:defRPr/>
            </a:pPr>
            <a:r>
              <a:rPr kumimoji="0" lang="ru-RU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Расстояние от:	г. Минска – </a:t>
            </a:r>
            <a:r>
              <a:rPr kumimoji="0" lang="ru-RU" sz="1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38 </a:t>
            </a:r>
            <a:r>
              <a:rPr kumimoji="0" lang="ru-RU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км</a:t>
            </a:r>
          </a:p>
          <a:p>
            <a:pPr marL="0" marR="0" lvl="0" indent="0" algn="l" defTabSz="1800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000"/>
              </a:tabLst>
              <a:defRPr/>
            </a:pPr>
            <a:r>
              <a:rPr kumimoji="0" lang="ru-RU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								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512" t="7057" b="25766"/>
          <a:stretch>
            <a:fillRect/>
          </a:stretch>
        </p:blipFill>
        <p:spPr>
          <a:xfrm>
            <a:off x="136734" y="1082776"/>
            <a:ext cx="5076201" cy="283974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rcRect l="29369" t="23812" r="14077" b="22390"/>
          <a:stretch>
            <a:fillRect/>
          </a:stretch>
        </p:blipFill>
        <p:spPr>
          <a:xfrm>
            <a:off x="136734" y="3952875"/>
            <a:ext cx="5076201" cy="2716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745288"/>
      </p:ext>
    </p:extLst>
  </p:cSld>
  <p:clrMapOvr>
    <a:masterClrMapping/>
  </p:clrMapOvr>
  <p:transition spd="slow" advClick="0" advTm="5000">
    <p:wipe/>
  </p:transition>
  <p:timing/>
</p:sld>
</file>

<file path=ppt/slides/slide12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5263922"/>
              </p:ext>
            </p:extLst>
          </p:nvPr>
        </p:nvGraphicFramePr>
        <p:xfrm>
          <a:off x="5306939" y="1082776"/>
          <a:ext cx="6705604" cy="5469777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1448857">
                  <a:extLst>
                    <a:ext uri="{9D8B030D-6E8A-4147-A177-3AD203B41FA5}">
                      <a16:colId xmlns:a16="http://schemas.microsoft.com/office/drawing/2014/main" val="638212916"/>
                    </a:ext>
                  </a:extLst>
                </a:gridCol>
                <a:gridCol w="5256747">
                  <a:extLst>
                    <a:ext uri="{9D8B030D-6E8A-4147-A177-3AD203B41FA5}">
                      <a16:colId xmlns:a16="http://schemas.microsoft.com/office/drawing/2014/main" val="1937429781"/>
                    </a:ext>
                  </a:extLst>
                </a:gridCol>
              </a:tblGrid>
              <a:tr h="1631849">
                <a:tc>
                  <a:txBody>
                    <a:bodyPr vert="horz" wrap="square"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b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Сведения </a:t>
                      </a:r>
                      <a:br>
                        <a:rPr lang="ru-RU" sz="1200" b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200" b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 </a:t>
                      </a:r>
                      <a:r>
                        <a:rPr lang="ru-RU" sz="1200" b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недвижимом имуществе</a:t>
                      </a:r>
                      <a:endParaRPr lang="ru-RU" sz="1200" b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marL="0" algn="just" rtl="0" eaLnBrk="1" latinLnBrk="0" hangingPunct="1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kumimoji="0"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Недвижимое имущество: комплекс капитальных строений - двухэтажное здание № 1, двухэтажное здание № 2,</a:t>
                      </a:r>
                      <a:r>
                        <a:rPr kumimoji="0" lang="ru-RU" sz="1200" b="0" kern="1200" baseline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двухэтажное здание № 3,</a:t>
                      </a:r>
                      <a:r>
                        <a:rPr kumimoji="0" lang="ru-RU" sz="1200" b="0" kern="1200" baseline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двухэтажное здание № 4,</a:t>
                      </a:r>
                      <a:r>
                        <a:rPr kumimoji="0" lang="ru-RU" sz="1200" b="0" kern="1200" baseline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двухэтажное здание № 5, незавершенное законсервированное капитальное строение. Общая</a:t>
                      </a:r>
                      <a:r>
                        <a:rPr kumimoji="0" lang="ru-RU" sz="1200" b="0" kern="1200" baseline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площадь - 781,4 кв.м, 1069,5 кв.м, 819,7 кв.м, 815,9 кв.м, 1010,9 кв.м, 2053,9 кв.м</a:t>
                      </a:r>
                      <a:r>
                        <a:rPr kumimoji="0" lang="ru-RU" sz="1200" b="0" kern="1200" baseline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соответственно. 2021 год постройки.</a:t>
                      </a:r>
                      <a:endParaRPr kumimoji="0" lang="ru-RU" sz="1200" b="0" kern="12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71375944"/>
                  </a:ext>
                </a:extLst>
              </a:tr>
              <a:tr h="2514600">
                <a:tc>
                  <a:txBody>
                    <a:bodyPr vert="horz" wrap="square"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b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Информация </a:t>
                      </a:r>
                      <a:br>
                        <a:rPr lang="ru-RU" sz="1200" b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200" b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 </a:t>
                      </a:r>
                      <a:r>
                        <a:rPr lang="ru-RU" sz="1200" b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земельном участке</a:t>
                      </a:r>
                      <a:endParaRPr lang="ru-RU" sz="1200" b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algn="just"/>
                      <a:r>
                        <a:rPr kumimoji="0"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Шесть земельных участков: </a:t>
                      </a:r>
                    </a:p>
                    <a:p>
                      <a:pPr algn="just"/>
                      <a:r>
                        <a:rPr kumimoji="0"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 пять земельных участков площадью 0,2500 га каждый. Целевое назначение: земельные участки для строительства и обслуживания здания специализированного лечебно-профилактических и санаторно-курортных целей;</a:t>
                      </a:r>
                    </a:p>
                    <a:p>
                      <a:pPr algn="just"/>
                      <a:r>
                        <a:rPr kumimoji="0"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 земельный участок с площадью 0,2500 га. Целевое назначение: земельный участок для строительства и обслуживания капитального строения.</a:t>
                      </a:r>
                    </a:p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kumimoji="0"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Земельные участки имеют ограничения в использовании в связи с расположением на природных территориях, подлежащих специальной охране (в зоне отдыха) и на природных территориях, подлежащих специальной охране (в водоохранной зоне реки, водоема).</a:t>
                      </a:r>
                    </a:p>
                    <a:p>
                      <a:pPr algn="just"/>
                      <a:r>
                        <a:rPr kumimoji="0"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Земельные участки предоставляются в аренду сроком на 50 лет.</a:t>
                      </a:r>
                      <a:endParaRPr kumimoji="0" lang="ru-RU" sz="1200" b="0" kern="12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4303743"/>
                  </a:ext>
                </a:extLst>
              </a:tr>
              <a:tr h="591808">
                <a:tc>
                  <a:txBody>
                    <a:bodyPr vert="horz" wrap="square"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b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Начальная цена </a:t>
                      </a:r>
                      <a:r>
                        <a:rPr lang="ru-RU" sz="1200" b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продажи, </a:t>
                      </a:r>
                      <a:r>
                        <a:rPr lang="ru-RU" sz="1200" b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рублей</a:t>
                      </a:r>
                      <a:endParaRPr lang="ru-RU" sz="1200" b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kumimoji="0"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5 784 193,78</a:t>
                      </a:r>
                    </a:p>
                    <a:p>
                      <a:pPr algn="ctr"/>
                      <a:r>
                        <a:rPr kumimoji="0"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(недвижимое имущество – 5 778 400,00 бел. руб. </a:t>
                      </a:r>
                      <a:r>
                        <a:rPr kumimoji="0" lang="ru-RU" sz="1200" b="0" i="1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(начальная цена недвижимого имущества понижена на 20%)</a:t>
                      </a:r>
                      <a:r>
                        <a:rPr kumimoji="0"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, право аренды земельных участков – 5 793,78 бел. руб.)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08745537"/>
                  </a:ext>
                </a:extLst>
              </a:tr>
              <a:tr h="591808">
                <a:tc>
                  <a:txBody>
                    <a:bodyPr vert="horz" wrap="square"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b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Продавец </a:t>
                      </a:r>
                      <a:endParaRPr lang="ru-RU" sz="1200" b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kumimoji="0"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Минский районный исполнительный комитет, тел.: (8017) 270 61 50, 270 50 24, 270 65 25</a:t>
                      </a:r>
                      <a:endParaRPr kumimoji="0" lang="ru-RU" sz="1200" b="0" kern="12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57428700"/>
                  </a:ext>
                </a:extLst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902644" y="242583"/>
            <a:ext cx="54981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spcAft>
                <a:spcPts val="600"/>
              </a:spcAft>
            </a:pPr>
            <a:r>
              <a: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Минская область, </a:t>
            </a:r>
            <a:r>
              <a:rPr kumimoji="0" lang="ru-RU" sz="1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Минский </a:t>
            </a:r>
            <a:r>
              <a:rPr kumimoji="0" lang="ru-RU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район, </a:t>
            </a:r>
            <a:br>
              <a:rPr kumimoji="0" lang="ru-RU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b="1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Горанский с/с, д. Звенячи, ул. Лесная, 1, 2, 3, 4, 5, </a:t>
            </a:r>
            <a:r>
              <a:rPr lang="ru-RU" b="1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ru-RU" b="1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651329" y="242584"/>
            <a:ext cx="38321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800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000"/>
              </a:tabLst>
              <a:defRPr/>
            </a:pPr>
            <a:r>
              <a:rPr kumimoji="0" lang="ru-RU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Расстояние от:	г. Минска – </a:t>
            </a:r>
            <a:r>
              <a:rPr kumimoji="0" lang="ru-RU" sz="1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34 </a:t>
            </a:r>
            <a:r>
              <a:rPr kumimoji="0" lang="ru-RU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км</a:t>
            </a:r>
          </a:p>
          <a:p>
            <a:pPr marL="0" marR="0" lvl="0" indent="0" algn="l" defTabSz="1800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000"/>
              </a:tabLst>
              <a:defRPr/>
            </a:pPr>
            <a:r>
              <a:rPr kumimoji="0" lang="ru-RU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								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rcRect l="26386" t="22872" r="16464" b="13980"/>
          <a:stretch>
            <a:fillRect/>
          </a:stretch>
        </p:blipFill>
        <p:spPr>
          <a:xfrm>
            <a:off x="371475" y="3609975"/>
            <a:ext cx="4781444" cy="29718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1752"/>
          <a:stretch>
            <a:fillRect/>
          </a:stretch>
        </p:blipFill>
        <p:spPr>
          <a:xfrm>
            <a:off x="371475" y="1082776"/>
            <a:ext cx="4781444" cy="2527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103202"/>
      </p:ext>
    </p:extLst>
  </p:cSld>
  <p:clrMapOvr>
    <a:masterClrMapping/>
  </p:clrMapOvr>
  <p:transition spd="slow" advClick="0" advTm="5000">
    <p:wipe/>
  </p:transition>
  <p:timing/>
</p:sld>
</file>

<file path=ppt/slides/slide13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553436"/>
              </p:ext>
            </p:extLst>
          </p:nvPr>
        </p:nvGraphicFramePr>
        <p:xfrm>
          <a:off x="5306939" y="1082776"/>
          <a:ext cx="6705604" cy="5149243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1448857">
                  <a:extLst>
                    <a:ext uri="{9D8B030D-6E8A-4147-A177-3AD203B41FA5}">
                      <a16:colId xmlns:a16="http://schemas.microsoft.com/office/drawing/2014/main" val="638212916"/>
                    </a:ext>
                  </a:extLst>
                </a:gridCol>
                <a:gridCol w="5256747">
                  <a:extLst>
                    <a:ext uri="{9D8B030D-6E8A-4147-A177-3AD203B41FA5}">
                      <a16:colId xmlns:a16="http://schemas.microsoft.com/office/drawing/2014/main" val="1937429781"/>
                    </a:ext>
                  </a:extLst>
                </a:gridCol>
              </a:tblGrid>
              <a:tr h="1622324">
                <a:tc>
                  <a:txBody>
                    <a:bodyPr vert="horz" wrap="square"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b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Сведения </a:t>
                      </a:r>
                      <a:br>
                        <a:rPr lang="ru-RU" sz="1200" b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200" b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 </a:t>
                      </a:r>
                      <a:r>
                        <a:rPr lang="ru-RU" sz="1200" b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недвижимом имуществе</a:t>
                      </a:r>
                      <a:endParaRPr lang="ru-RU" sz="1200" b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algn="just"/>
                      <a:r>
                        <a:rPr kumimoji="0"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Недвижимое имущество: капитальное строение (инв. № 640/С-29757) – одноэтажное здание магазина № 15 общей площадью 230,5 кв.м, 1983 года постройки, фундамент – бетон, стены – кирпичи, деревянные каркасные, оштукатурено и окрашено, облицовка силикатным кирпичом, перегородки – доска, кирпичи, перекрытия – дерево, крыша – асбестоцементный волнистый лист. Принадлежности: площадка, площадка из плитки цементно-песчаной.</a:t>
                      </a:r>
                      <a:endParaRPr kumimoji="0" lang="ru-RU" sz="1200" b="0" kern="12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71375944"/>
                  </a:ext>
                </a:extLst>
              </a:tr>
              <a:tr h="2203591">
                <a:tc>
                  <a:txBody>
                    <a:bodyPr vert="horz" wrap="square"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b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Информация </a:t>
                      </a:r>
                      <a:br>
                        <a:rPr lang="ru-RU" sz="1200" b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200" b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 </a:t>
                      </a:r>
                      <a:r>
                        <a:rPr lang="ru-RU" sz="1200" b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земельном участке</a:t>
                      </a:r>
                      <a:endParaRPr lang="ru-RU" sz="1200" b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algn="just"/>
                      <a:r>
                        <a:rPr kumimoji="0"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Земельный участок площадью 0,0523 га. Целевое назначение: земельный участок для содержания и обслуживания здания магазина № 15. </a:t>
                      </a:r>
                    </a:p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kumimoji="0"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Земельный участок предоставляется в аренду сроком на 30 лет.</a:t>
                      </a:r>
                    </a:p>
                    <a:p>
                      <a:pPr algn="just"/>
                      <a:r>
                        <a:rPr kumimoji="0"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Разрешено в установленном порядке использовать земельный участок для обслуживания объектов розничной торговли, общественного питания, образования и воспитания, физкультурно-оздоровительного и спортивного назначения, культурно-просветительского и зрелищного назначения, бытового обслуживания населения.</a:t>
                      </a:r>
                    </a:p>
                    <a:p>
                      <a:pPr algn="just"/>
                      <a:endParaRPr kumimoji="0" lang="ru-RU" sz="1200" b="0" kern="12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4303743"/>
                  </a:ext>
                </a:extLst>
              </a:tr>
              <a:tr h="591808">
                <a:tc>
                  <a:txBody>
                    <a:bodyPr vert="horz" wrap="square"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b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Начальная цена </a:t>
                      </a:r>
                      <a:r>
                        <a:rPr lang="ru-RU" sz="1200" b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продажи, </a:t>
                      </a:r>
                      <a:r>
                        <a:rPr lang="ru-RU" sz="1200" b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рублей</a:t>
                      </a:r>
                      <a:endParaRPr lang="ru-RU" sz="1200" b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algn="ctr"/>
                      <a:r>
                        <a:rPr kumimoji="0"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88 563,47</a:t>
                      </a:r>
                    </a:p>
                    <a:p>
                      <a:pPr algn="ctr"/>
                      <a:r>
                        <a:rPr kumimoji="0"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(в т.ч. недвижимое имущество – 85 500,00,</a:t>
                      </a:r>
                    </a:p>
                    <a:p>
                      <a:pPr algn="ctr"/>
                      <a:r>
                        <a:rPr kumimoji="0"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право аренды земельного участка – 3 063,47)</a:t>
                      </a:r>
                    </a:p>
                    <a:p>
                      <a:pPr algn="ctr"/>
                      <a:r>
                        <a:rPr lang="ru-RU" sz="1200" b="0" i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Начальная цена понижена на 50 %</a:t>
                      </a:r>
                      <a:endParaRPr lang="ru-RU" sz="1200" b="0" i="1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08745537"/>
                  </a:ext>
                </a:extLst>
              </a:tr>
              <a:tr h="591808">
                <a:tc>
                  <a:txBody>
                    <a:bodyPr vert="horz" wrap="square"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b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Продавец </a:t>
                      </a:r>
                      <a:endParaRPr lang="ru-RU" sz="1200" b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kumimoji="0"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Коммунальное торгово-производственное унитарное предприятие «Универмаг «Слуцк», тел. (801795) 29874, 55362</a:t>
                      </a:r>
                      <a:endParaRPr kumimoji="0" lang="ru-RU" sz="1200" b="0" kern="12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57428700"/>
                  </a:ext>
                </a:extLst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902644" y="242583"/>
            <a:ext cx="49710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spcAft>
                <a:spcPts val="600"/>
              </a:spcAft>
            </a:pPr>
            <a:r>
              <a: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Минская область, </a:t>
            </a:r>
            <a:r>
              <a:rPr kumimoji="0" lang="ru-RU" sz="1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г. Слуцк, </a:t>
            </a:r>
            <a:br>
              <a:rPr kumimoji="0" lang="ru-RU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b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ул. Виленская, 106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651329" y="242584"/>
            <a:ext cx="38321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800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000"/>
              </a:tabLst>
              <a:defRPr/>
            </a:pPr>
            <a:r>
              <a:rPr kumimoji="0" lang="ru-RU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Расстояние от:	г. Минска – </a:t>
            </a:r>
            <a:r>
              <a:rPr kumimoji="0" lang="ru-RU" sz="1800" b="1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113 </a:t>
            </a:r>
            <a:r>
              <a:rPr kumimoji="0" lang="ru-RU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км</a:t>
            </a:r>
          </a:p>
          <a:p>
            <a:pPr marL="0" marR="0" lvl="0" indent="0" algn="l" defTabSz="1800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000"/>
              </a:tabLst>
              <a:defRPr/>
            </a:pPr>
            <a:r>
              <a:rPr kumimoji="0" lang="ru-RU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								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45" r="19484" b="19933"/>
          <a:stretch>
            <a:fillRect/>
          </a:stretch>
        </p:blipFill>
        <p:spPr>
          <a:xfrm>
            <a:off x="303165" y="1110934"/>
            <a:ext cx="4917229" cy="275567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rcRect l="30207" t="16833" r="12523" b="28197"/>
          <a:stretch>
            <a:fillRect/>
          </a:stretch>
        </p:blipFill>
        <p:spPr>
          <a:xfrm>
            <a:off x="303165" y="3866605"/>
            <a:ext cx="4905384" cy="278184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61973" y="3937523"/>
            <a:ext cx="867225" cy="369332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ru-RU" err="1" smtClean="0"/>
              <a:t>г.Слуцк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3159201"/>
      </p:ext>
    </p:extLst>
  </p:cSld>
  <p:clrMapOvr>
    <a:masterClrMapping/>
  </p:clrMapOvr>
  <p:transition spd="slow" advClick="0" advTm="5000">
    <p:wipe/>
  </p:transition>
  <p:timing/>
</p:sld>
</file>

<file path=ppt/slides/slide14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5174680"/>
              </p:ext>
            </p:extLst>
          </p:nvPr>
        </p:nvGraphicFramePr>
        <p:xfrm>
          <a:off x="5306939" y="1082776"/>
          <a:ext cx="6705604" cy="4757307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1448857">
                  <a:extLst>
                    <a:ext uri="{9D8B030D-6E8A-4147-A177-3AD203B41FA5}">
                      <a16:colId xmlns:a16="http://schemas.microsoft.com/office/drawing/2014/main" val="638212916"/>
                    </a:ext>
                  </a:extLst>
                </a:gridCol>
                <a:gridCol w="5256747">
                  <a:extLst>
                    <a:ext uri="{9D8B030D-6E8A-4147-A177-3AD203B41FA5}">
                      <a16:colId xmlns:a16="http://schemas.microsoft.com/office/drawing/2014/main" val="1937429781"/>
                    </a:ext>
                  </a:extLst>
                </a:gridCol>
              </a:tblGrid>
              <a:tr h="1269899">
                <a:tc>
                  <a:txBody>
                    <a:bodyPr vert="horz" wrap="square"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b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Сведения </a:t>
                      </a:r>
                      <a:br>
                        <a:rPr lang="ru-RU" sz="1200" b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200" b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 </a:t>
                      </a:r>
                      <a:r>
                        <a:rPr lang="ru-RU" sz="1200" b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недвижимом имуществе</a:t>
                      </a:r>
                      <a:endParaRPr lang="ru-RU" sz="1200" b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algn="just"/>
                      <a:r>
                        <a:rPr kumimoji="0" lang="ru-RU" sz="11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Недвижимое имущество: капитальное строение (инв. № 640/С-27526) – одноэтажное здание магазина № 14 общей площадью 100,5 кв.м, 1981 года постройки, фундамент – бетон, стены – кирпичи, перегородки – кирпичи, дерево, перекрытия – дерево, крыша – асбестоцементный волнистый лист.</a:t>
                      </a:r>
                      <a:endParaRPr kumimoji="0" lang="ru-RU" sz="1100" b="0" kern="12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71375944"/>
                  </a:ext>
                </a:extLst>
              </a:tr>
              <a:tr h="2209800">
                <a:tc>
                  <a:txBody>
                    <a:bodyPr vert="horz" wrap="square"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b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Информация </a:t>
                      </a:r>
                      <a:br>
                        <a:rPr lang="ru-RU" sz="1200" b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200" b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 </a:t>
                      </a:r>
                      <a:r>
                        <a:rPr lang="ru-RU" sz="1200" b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земельном участке</a:t>
                      </a:r>
                      <a:endParaRPr lang="ru-RU" sz="1200" b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algn="just"/>
                      <a:r>
                        <a:rPr kumimoji="0" lang="ru-RU" sz="11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Земельный участок площадью 0,0180 га. Целевое назначение: </a:t>
                      </a:r>
                      <a:r>
                        <a:rPr kumimoji="0" lang="x-none" sz="11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земельный участок для </a:t>
                      </a:r>
                      <a:r>
                        <a:rPr kumimoji="0" lang="ru-RU" sz="11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обслуживания и эксплуатации</a:t>
                      </a:r>
                      <a:r>
                        <a:rPr kumimoji="0" lang="x-none" sz="11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здани</a:t>
                      </a:r>
                      <a:r>
                        <a:rPr kumimoji="0" lang="ru-RU" sz="11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й</a:t>
                      </a:r>
                      <a:r>
                        <a:rPr kumimoji="0" lang="x-none" sz="11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. </a:t>
                      </a:r>
                      <a:endParaRPr kumimoji="0" lang="ru-RU" sz="1100" b="0" kern="120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kumimoji="0" lang="x-none" sz="11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Земельный участок предоставляется в аренду сроком на </a:t>
                      </a:r>
                      <a:r>
                        <a:rPr kumimoji="0" lang="ru-RU" sz="11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50</a:t>
                      </a:r>
                      <a:r>
                        <a:rPr kumimoji="0" lang="x-none" sz="11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лет.</a:t>
                      </a:r>
                      <a:endParaRPr kumimoji="0" lang="ru-RU" sz="1100" b="0" kern="120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algn="just"/>
                      <a:r>
                        <a:rPr kumimoji="0" lang="ru-RU" sz="11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</a:t>
                      </a:r>
                      <a:r>
                        <a:rPr kumimoji="0" lang="x-none" sz="11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азрешено в установленном порядке использовать земельный участок для </a:t>
                      </a:r>
                      <a:r>
                        <a:rPr kumimoji="0" lang="ru-RU" sz="11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содержания и </a:t>
                      </a:r>
                      <a:r>
                        <a:rPr kumimoji="0" lang="x-none" sz="11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обслуживания </a:t>
                      </a:r>
                      <a:r>
                        <a:rPr kumimoji="0" lang="ru-RU" sz="11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объектов административно-хозяйственного назначения, бытового обслуживания населения, оказания ветеринарных услуг, розничной торговли, общественного питания.</a:t>
                      </a:r>
                    </a:p>
                    <a:p>
                      <a:pPr algn="just"/>
                      <a:endParaRPr kumimoji="0" lang="ru-RU" sz="1100" b="0" kern="12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4303743"/>
                  </a:ext>
                </a:extLst>
              </a:tr>
              <a:tr h="591808">
                <a:tc>
                  <a:txBody>
                    <a:bodyPr vert="horz" wrap="square"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b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Начальная цена </a:t>
                      </a:r>
                      <a:r>
                        <a:rPr lang="ru-RU" sz="1200" b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продажи, </a:t>
                      </a:r>
                      <a:r>
                        <a:rPr lang="ru-RU" sz="1200" b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рублей</a:t>
                      </a:r>
                      <a:endParaRPr lang="ru-RU" sz="1200" b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algn="ctr"/>
                      <a:r>
                        <a:rPr kumimoji="0" lang="ru-RU" sz="11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30 061,83</a:t>
                      </a:r>
                    </a:p>
                    <a:p>
                      <a:pPr algn="ctr"/>
                      <a:r>
                        <a:rPr kumimoji="0" lang="ru-RU" sz="11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(в т.ч. недвижимое имущество – 28 150,00, </a:t>
                      </a:r>
                    </a:p>
                    <a:p>
                      <a:pPr algn="ctr"/>
                      <a:r>
                        <a:rPr kumimoji="0" lang="ru-RU" sz="11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право аренды земельного участка – 1 911,83)</a:t>
                      </a:r>
                    </a:p>
                    <a:p>
                      <a:pPr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ru-RU" sz="1200" b="0" i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Начальная цена понижена на 50 %</a:t>
                      </a:r>
                      <a:endParaRPr lang="ru-RU" sz="1200" b="0" i="1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08745537"/>
                  </a:ext>
                </a:extLst>
              </a:tr>
              <a:tr h="591808">
                <a:tc>
                  <a:txBody>
                    <a:bodyPr vert="horz" wrap="square"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b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Продавец </a:t>
                      </a:r>
                      <a:endParaRPr lang="ru-RU" sz="1200" b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kumimoji="0" lang="ru-RU" sz="11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Коммунальное торгово-производственное унитарное предприятие «Универмаг «Слуцк», тел. (801795) 29874, 55362.</a:t>
                      </a:r>
                      <a:endParaRPr kumimoji="0" lang="ru-RU" sz="1100" b="0" kern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57428700"/>
                  </a:ext>
                </a:extLst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872835" y="242583"/>
            <a:ext cx="517051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spcAft>
                <a:spcPts val="600"/>
              </a:spcAft>
            </a:pPr>
            <a:r>
              <a: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Минская область, </a:t>
            </a:r>
            <a:r>
              <a:rPr kumimoji="0" lang="ru-RU" sz="1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г. Слуцк, </a:t>
            </a:r>
            <a:br>
              <a:rPr kumimoji="0" lang="ru-RU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x-none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ул. </a:t>
            </a:r>
            <a:r>
              <a:rPr lang="ru-RU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Мельничная, д. 12А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651329" y="242584"/>
            <a:ext cx="38321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800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000"/>
              </a:tabLst>
              <a:defRPr/>
            </a:pPr>
            <a:r>
              <a:rPr kumimoji="0" lang="ru-RU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Расстояние от:	г. Минска – </a:t>
            </a:r>
            <a:r>
              <a:rPr kumimoji="0" lang="ru-RU" sz="1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106</a:t>
            </a:r>
            <a:r>
              <a:rPr kumimoji="0" lang="ru-RU" sz="1800" b="1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ru-RU" sz="18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км</a:t>
            </a:r>
          </a:p>
          <a:p>
            <a:pPr marL="0" marR="0" lvl="0" indent="0" algn="l" defTabSz="1800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000"/>
              </a:tabLst>
              <a:defRPr/>
            </a:pPr>
            <a:r>
              <a:rPr kumimoji="0" lang="ru-RU" sz="18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									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76" y="1082775"/>
            <a:ext cx="4906259" cy="263301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rcRect l="31651" t="29115" r="19236" b="17086"/>
          <a:stretch>
            <a:fillRect/>
          </a:stretch>
        </p:blipFill>
        <p:spPr>
          <a:xfrm>
            <a:off x="333376" y="3715788"/>
            <a:ext cx="4906260" cy="290512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39222" y="3804173"/>
            <a:ext cx="867225" cy="369332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ru-RU" err="1" smtClean="0"/>
              <a:t>г.Слуцк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5535676"/>
      </p:ext>
    </p:extLst>
  </p:cSld>
  <p:clrMapOvr>
    <a:masterClrMapping/>
  </p:clrMapOvr>
  <p:transition spd="slow" advClick="0" advTm="5000">
    <p:wipe/>
  </p:transition>
  <p:timing/>
</p:sld>
</file>

<file path=ppt/slides/slide15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6361585"/>
              </p:ext>
            </p:extLst>
          </p:nvPr>
        </p:nvGraphicFramePr>
        <p:xfrm>
          <a:off x="5306939" y="1082776"/>
          <a:ext cx="6705604" cy="497764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1448857">
                  <a:extLst>
                    <a:ext uri="{9D8B030D-6E8A-4147-A177-3AD203B41FA5}">
                      <a16:colId xmlns:a16="http://schemas.microsoft.com/office/drawing/2014/main" val="638212916"/>
                    </a:ext>
                  </a:extLst>
                </a:gridCol>
                <a:gridCol w="5256747">
                  <a:extLst>
                    <a:ext uri="{9D8B030D-6E8A-4147-A177-3AD203B41FA5}">
                      <a16:colId xmlns:a16="http://schemas.microsoft.com/office/drawing/2014/main" val="1937429781"/>
                    </a:ext>
                  </a:extLst>
                </a:gridCol>
              </a:tblGrid>
              <a:tr h="1380883">
                <a:tc>
                  <a:txBody>
                    <a:bodyPr vert="horz" wrap="square"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b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Сведения </a:t>
                      </a:r>
                      <a:br>
                        <a:rPr lang="ru-RU" sz="1200" b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200" b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 </a:t>
                      </a:r>
                      <a:r>
                        <a:rPr lang="ru-RU" sz="1200" b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недвижимом имуществе</a:t>
                      </a:r>
                      <a:endParaRPr lang="ru-RU" sz="1200" b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algn="just"/>
                      <a:r>
                        <a:rPr kumimoji="0" lang="ru-RU" sz="11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Имущество: капитальное строение (инв. № 645/С-9030) – одноэтажное здание Барановского сельского клуба общей площадью 242,1 кв.м, 1983 года постройки, </a:t>
                      </a:r>
                      <a:br>
                        <a:rPr kumimoji="0" lang="ru-RU" sz="11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</a:br>
                      <a:r>
                        <a:rPr kumimoji="0" lang="ru-RU" sz="11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фундамент – бетон, стены и перегородки – кирпич силикатный, перекрытия – плита железобетонная, крыша – асбестоцементный волнистый лист. Принадлежности: два сарая, уборная; оборудование: 1 единица.</a:t>
                      </a:r>
                      <a:endParaRPr kumimoji="0" lang="ru-RU" sz="1100" b="0" kern="12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71375944"/>
                  </a:ext>
                </a:extLst>
              </a:tr>
              <a:tr h="2413141">
                <a:tc>
                  <a:txBody>
                    <a:bodyPr vert="horz" wrap="square"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b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Информация </a:t>
                      </a:r>
                      <a:br>
                        <a:rPr lang="ru-RU" sz="1200" b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200" b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 </a:t>
                      </a:r>
                      <a:r>
                        <a:rPr lang="ru-RU" sz="1200" b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земельном участке</a:t>
                      </a:r>
                      <a:endParaRPr lang="ru-RU" sz="1200" b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algn="just"/>
                      <a:r>
                        <a:rPr kumimoji="0" lang="ru-RU" sz="11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Земельный участок площадью 0,1587 га. Целевое назначение: земельный участок для обслуживания здания Барановского сельского клуба. Введены ограничения </a:t>
                      </a:r>
                      <a:br>
                        <a:rPr kumimoji="0" lang="ru-RU" sz="11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</a:br>
                      <a:r>
                        <a:rPr kumimoji="0" lang="ru-RU" sz="11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 использовании части земельного участка площадью 0,007 га в связи с расположением в охранных зонах линий электропередачи. </a:t>
                      </a:r>
                    </a:p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kumimoji="0" lang="ru-RU" sz="11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Земельный участок предоставляется в аренду сроком на 99 лет со дня государственной регистрации права аренды на земельный участок.</a:t>
                      </a:r>
                    </a:p>
                    <a:p>
                      <a:pPr algn="just"/>
                      <a:r>
                        <a:rPr kumimoji="0" lang="ru-RU" sz="11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Предоставляется возможность изменения целевого назначения земельного участка </a:t>
                      </a:r>
                      <a:br>
                        <a:rPr kumimoji="0" lang="ru-RU" sz="11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</a:br>
                      <a:r>
                        <a:rPr kumimoji="0" lang="ru-RU" sz="11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и использования его для размещения торговых объектов, объектов общественного питания, бытового обслуживания, складов, реконструкции под жилое помещение или перевод в жилое помещение без реконструкции.</a:t>
                      </a:r>
                      <a:endParaRPr kumimoji="0" lang="ru-RU" sz="1100" b="0" kern="12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4303743"/>
                  </a:ext>
                </a:extLst>
              </a:tr>
              <a:tr h="591808">
                <a:tc>
                  <a:txBody>
                    <a:bodyPr vert="horz" wrap="square"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b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Начальная цена </a:t>
                      </a:r>
                      <a:r>
                        <a:rPr lang="ru-RU" sz="1200" b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продажи, </a:t>
                      </a:r>
                      <a:r>
                        <a:rPr lang="ru-RU" sz="1200" b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рублей</a:t>
                      </a:r>
                      <a:endParaRPr lang="ru-RU" sz="1200" b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r>
                        <a:rPr kumimoji="0" lang="ru-RU" sz="11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36 574,13</a:t>
                      </a:r>
                    </a:p>
                    <a:p>
                      <a:r>
                        <a:rPr lang="ru-RU" sz="1200" b="0" i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Начальная цена понижена на </a:t>
                      </a:r>
                      <a:r>
                        <a:rPr lang="en-US" sz="1200" b="0" i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r>
                        <a:rPr lang="ru-RU" sz="1200" b="0" i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0 %</a:t>
                      </a:r>
                      <a:endParaRPr lang="ru-RU" sz="1200" b="0" i="1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08745537"/>
                  </a:ext>
                </a:extLst>
              </a:tr>
              <a:tr h="591808">
                <a:tc>
                  <a:txBody>
                    <a:bodyPr vert="horz" wrap="square"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b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Продавец </a:t>
                      </a:r>
                      <a:endParaRPr lang="ru-RU" sz="1200" b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kumimoji="0" lang="ru-RU" sz="11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Отдел идеологической работы, культуры и по делам молодежи Стародорожского районного исполнительного комитета, тел. (801792) 55238, 55734.</a:t>
                      </a:r>
                      <a:endParaRPr kumimoji="0" lang="ru-RU" sz="1100" b="0" kern="12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57428700"/>
                  </a:ext>
                </a:extLst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872835" y="242583"/>
            <a:ext cx="517051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spcAft>
                <a:spcPts val="600"/>
              </a:spcAft>
            </a:pPr>
            <a:r>
              <a: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Минская область, </a:t>
            </a:r>
            <a:r>
              <a:rPr kumimoji="0" lang="ru-RU" sz="1800" b="1" i="0" u="none" strike="noStrike" kern="1200" cap="none" spc="0" normalizeH="0" baseline="0" noProof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Стародорожский </a:t>
            </a:r>
            <a:r>
              <a:rPr kumimoji="0" lang="ru-RU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район, </a:t>
            </a:r>
            <a:br>
              <a:rPr kumimoji="0" lang="ru-RU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д. Бараново, ул. Центральная, 22.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651329" y="242584"/>
            <a:ext cx="44833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800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000"/>
              </a:tabLst>
              <a:defRPr/>
            </a:pPr>
            <a:r>
              <a:rPr kumimoji="0" lang="ru-RU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Расстояние от:	г. Минска </a:t>
            </a:r>
            <a:r>
              <a:rPr kumimoji="0" lang="ru-RU" sz="18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– </a:t>
            </a:r>
            <a:r>
              <a:rPr kumimoji="0" lang="ru-RU" sz="1800" b="1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176 </a:t>
            </a:r>
            <a:r>
              <a:rPr kumimoji="0" lang="ru-RU" sz="18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км</a:t>
            </a:r>
          </a:p>
          <a:p>
            <a:pPr marL="0" marR="0" lvl="0" indent="0" algn="l" defTabSz="1800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000"/>
              </a:tabLst>
              <a:defRPr/>
            </a:pPr>
            <a:r>
              <a:rPr kumimoji="0" lang="ru-RU" sz="18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									г. </a:t>
            </a:r>
            <a:r>
              <a:rPr kumimoji="0" lang="ru-RU" sz="1800" b="1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Старые Дороги </a:t>
            </a:r>
            <a:r>
              <a:rPr kumimoji="0" lang="ru-RU" sz="18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– </a:t>
            </a:r>
            <a:r>
              <a:rPr kumimoji="0" lang="ru-RU" sz="1800" b="1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34 </a:t>
            </a:r>
            <a:r>
              <a:rPr kumimoji="0" lang="ru-RU" sz="18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км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293" t="23588"/>
          <a:stretch>
            <a:fillRect/>
          </a:stretch>
        </p:blipFill>
        <p:spPr>
          <a:xfrm>
            <a:off x="568036" y="1082776"/>
            <a:ext cx="4677296" cy="275205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rcRect l="27035" t="20108" r="17402" b="14981"/>
          <a:stretch>
            <a:fillRect/>
          </a:stretch>
        </p:blipFill>
        <p:spPr>
          <a:xfrm>
            <a:off x="568036" y="3834832"/>
            <a:ext cx="4677296" cy="2825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491374"/>
      </p:ext>
    </p:extLst>
  </p:cSld>
  <p:clrMapOvr>
    <a:masterClrMapping/>
  </p:clrMapOvr>
  <p:transition spd="slow" advClick="0" advTm="5000">
    <p:wipe/>
  </p:transition>
  <p:timing/>
</p:sld>
</file>

<file path=ppt/slides/slide16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3181884"/>
              </p:ext>
            </p:extLst>
          </p:nvPr>
        </p:nvGraphicFramePr>
        <p:xfrm>
          <a:off x="5306939" y="1082776"/>
          <a:ext cx="6705604" cy="5082415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1448857">
                  <a:extLst>
                    <a:ext uri="{9D8B030D-6E8A-4147-A177-3AD203B41FA5}">
                      <a16:colId xmlns:a16="http://schemas.microsoft.com/office/drawing/2014/main" val="638212916"/>
                    </a:ext>
                  </a:extLst>
                </a:gridCol>
                <a:gridCol w="5256747">
                  <a:extLst>
                    <a:ext uri="{9D8B030D-6E8A-4147-A177-3AD203B41FA5}">
                      <a16:colId xmlns:a16="http://schemas.microsoft.com/office/drawing/2014/main" val="1937429781"/>
                    </a:ext>
                  </a:extLst>
                </a:gridCol>
              </a:tblGrid>
              <a:tr h="1380883">
                <a:tc>
                  <a:txBody>
                    <a:bodyPr vert="horz" wrap="square"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b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Сведения </a:t>
                      </a:r>
                      <a:br>
                        <a:rPr lang="ru-RU" sz="1200" b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200" b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 </a:t>
                      </a:r>
                      <a:r>
                        <a:rPr lang="ru-RU" sz="1200" b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недвижимом имуществе</a:t>
                      </a:r>
                      <a:endParaRPr lang="ru-RU" sz="1200" b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algn="just"/>
                      <a:r>
                        <a:rPr kumimoji="0" lang="ru-RU" sz="11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Недвижимое имущество: капитальное строение (инв. № 622/С-41707) – одноэтажное здание Дома избирателя с пристройкой и крыльцом, общая площадь 90,1 кв.м, 1974 года постройки, фундамент бутобетонный, стены и перегородки бревенчатые, чердачное перекрытие деревянное, крыша – шифер.</a:t>
                      </a:r>
                      <a:endParaRPr kumimoji="0" lang="ru-RU" sz="1100" b="0" kern="12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71375944"/>
                  </a:ext>
                </a:extLst>
              </a:tr>
              <a:tr h="2517916">
                <a:tc>
                  <a:txBody>
                    <a:bodyPr vert="horz" wrap="square"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b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Информация </a:t>
                      </a:r>
                      <a:br>
                        <a:rPr lang="ru-RU" sz="1200" b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200" b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 </a:t>
                      </a:r>
                      <a:r>
                        <a:rPr lang="ru-RU" sz="1200" b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земельном участке</a:t>
                      </a:r>
                      <a:endParaRPr lang="ru-RU" sz="1200" b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algn="just"/>
                      <a:r>
                        <a:rPr kumimoji="0" lang="ru-RU" sz="11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Земельный участок площадью 0,0578 га. Целевое назначение: земельный участок для содержания и обслуживания здания Дома избирателя. </a:t>
                      </a:r>
                    </a:p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kumimoji="0" lang="ru-RU" sz="11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Земельный участок предоставляется в аренду сроком на 20 лет.</a:t>
                      </a:r>
                    </a:p>
                    <a:p>
                      <a:pPr algn="just"/>
                      <a:r>
                        <a:rPr kumimoji="0" lang="ru-RU" sz="11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Разрешено в установленном законодательством порядке изменять целевое назначение земельного участка в случае изменения целевого назначения недвижимого имущества и использовать земельный участок для размещения объектов административного назначения, здравоохранения и социальных услуг, розничной торговли, культурно-просветительного и зрелищного назначения, одноквартирного жилого дома, объектов иного назначения, размещение которых допускается в зоне жилой застройки.</a:t>
                      </a:r>
                      <a:endParaRPr kumimoji="0" lang="ru-RU" sz="1100" b="0" kern="12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4303743"/>
                  </a:ext>
                </a:extLst>
              </a:tr>
              <a:tr h="591808">
                <a:tc>
                  <a:txBody>
                    <a:bodyPr vert="horz" wrap="square"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b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Начальная цена </a:t>
                      </a:r>
                      <a:r>
                        <a:rPr lang="ru-RU" sz="1200" b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продажи, </a:t>
                      </a:r>
                      <a:r>
                        <a:rPr lang="ru-RU" sz="1200" b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рублей</a:t>
                      </a:r>
                      <a:endParaRPr lang="ru-RU" sz="1200" b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r>
                        <a:rPr kumimoji="0" lang="ru-RU" sz="11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14 900,00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08745537"/>
                  </a:ext>
                </a:extLst>
              </a:tr>
              <a:tr h="591808">
                <a:tc>
                  <a:txBody>
                    <a:bodyPr vert="horz" wrap="square"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b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Продавец </a:t>
                      </a:r>
                      <a:endParaRPr lang="ru-RU" sz="1200" b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kumimoji="0" lang="ru-RU" sz="1100" b="0" kern="120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Рубежевичский сельский исполнительный комитет, тел. (801717) 35407, 35474.</a:t>
                      </a:r>
                      <a:endParaRPr kumimoji="0" lang="ru-RU" sz="1100" b="0" kern="12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57428700"/>
                  </a:ext>
                </a:extLst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872835" y="242583"/>
            <a:ext cx="517051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spcAft>
                <a:spcPts val="600"/>
              </a:spcAft>
            </a:pPr>
            <a:r>
              <a: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Минская область, </a:t>
            </a:r>
            <a:r>
              <a:rPr kumimoji="0" lang="ru-RU" sz="1800" b="1" i="0" u="none" strike="noStrike" kern="1200" cap="none" spc="0" normalizeH="0" baseline="0" noProof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Столбцовский </a:t>
            </a:r>
            <a:r>
              <a:rPr kumimoji="0" lang="ru-RU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район, </a:t>
            </a:r>
            <a:br>
              <a:rPr kumimoji="0" lang="ru-RU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д. Яченка, ул. Школьная, 3А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651329" y="242584"/>
            <a:ext cx="42547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800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000"/>
              </a:tabLst>
              <a:defRPr/>
            </a:pPr>
            <a:r>
              <a:rPr kumimoji="0" lang="ru-RU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Расстояние от:	г. Минска – </a:t>
            </a:r>
            <a:r>
              <a:rPr kumimoji="0" lang="ru-RU" sz="1800" b="1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79 </a:t>
            </a:r>
            <a:r>
              <a:rPr kumimoji="0" lang="ru-RU" sz="18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км</a:t>
            </a:r>
          </a:p>
          <a:p>
            <a:pPr marL="0" marR="0" lvl="0" indent="0" algn="l" defTabSz="1800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000"/>
              </a:tabLst>
              <a:defRPr/>
            </a:pPr>
            <a:r>
              <a:rPr kumimoji="0" lang="ru-RU" sz="18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									г. </a:t>
            </a:r>
            <a:r>
              <a:rPr lang="ru-RU" b="1" smtClean="0">
                <a:latin typeface="Times New Roman" pitchFamily="18" charset="0"/>
                <a:cs typeface="Times New Roman" pitchFamily="18" charset="0"/>
              </a:rPr>
              <a:t>Столбцы</a:t>
            </a:r>
            <a:r>
              <a:rPr kumimoji="0" lang="ru-RU" sz="1800" b="1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ru-RU" sz="18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– </a:t>
            </a:r>
            <a:r>
              <a:rPr kumimoji="0" lang="ru-RU" sz="1800" b="1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12,2 </a:t>
            </a:r>
            <a:r>
              <a:rPr kumimoji="0" lang="ru-RU" sz="18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к</a:t>
            </a:r>
            <a:r>
              <a:rPr kumimoji="0" lang="ru-RU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м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531"/>
          <a:stretch>
            <a:fillRect/>
          </a:stretch>
        </p:blipFill>
        <p:spPr>
          <a:xfrm>
            <a:off x="400050" y="1081085"/>
            <a:ext cx="4819650" cy="273844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rcRect l="23912" t="22224" r="20327" b="13393"/>
          <a:stretch>
            <a:fillRect/>
          </a:stretch>
        </p:blipFill>
        <p:spPr>
          <a:xfrm>
            <a:off x="400050" y="3819525"/>
            <a:ext cx="4819650" cy="2864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590283"/>
      </p:ext>
    </p:extLst>
  </p:cSld>
  <p:clrMapOvr>
    <a:masterClrMapping/>
  </p:clrMapOvr>
  <p:transition spd="slow" advClick="0" advTm="5000">
    <p:wipe/>
  </p:transition>
  <p:timing/>
</p:sld>
</file>

<file path=ppt/slides/slide17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8122286"/>
              </p:ext>
            </p:extLst>
          </p:nvPr>
        </p:nvGraphicFramePr>
        <p:xfrm>
          <a:off x="5343970" y="1087130"/>
          <a:ext cx="6526138" cy="5552831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1410080">
                  <a:extLst>
                    <a:ext uri="{9D8B030D-6E8A-4147-A177-3AD203B41FA5}">
                      <a16:colId xmlns:a16="http://schemas.microsoft.com/office/drawing/2014/main" val="2157910231"/>
                    </a:ext>
                  </a:extLst>
                </a:gridCol>
                <a:gridCol w="5116058">
                  <a:extLst>
                    <a:ext uri="{9D8B030D-6E8A-4147-A177-3AD203B41FA5}">
                      <a16:colId xmlns:a16="http://schemas.microsoft.com/office/drawing/2014/main" val="265209047"/>
                    </a:ext>
                  </a:extLst>
                </a:gridCol>
              </a:tblGrid>
              <a:tr h="1693428">
                <a:tc>
                  <a:txBody>
                    <a:bodyPr vert="horz" wrap="square"/>
                    <a:lstStyle/>
                    <a:p>
                      <a:pPr algn="l">
                        <a:spcAft>
                          <a:spcPct val="0"/>
                        </a:spcAft>
                      </a:pPr>
                      <a:r>
                        <a:rPr lang="ru-RU" sz="1200" b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Сведения о предмете аукциона</a:t>
                      </a:r>
                      <a:endParaRPr lang="ru-RU" sz="1200" b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270510"/>
                        </a:tabLst>
                      </a:pPr>
                      <a:r>
                        <a:rPr kumimoji="0"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Недвижимое имущество: капитальное строение (инв. № 615/С-37253) – двухэтажное здание клуба-библиотеки с подвалом и двумя пристройками, общая площадь 1518,5 кв.м, 1987 года постройки, фундамент – блоки железобетонные, стены и перегородки – кирпичи, перекрытия –плита железобетонная, крыша – рулонные кровельные материалы на битуме. Принадлежности: два покрытия, линия электропередач; капитальное строение (инв. № 615/С-37573) – одноэтажное здание склада с пристройкой, общая площадь 134,9 кв.м, 1987 года постройки, фундамент – бетон, стены – панели железобетонные, кирпич силикатный, перегородки – кирпичи, перекрытия – плита перекрытия железобетонная ребристая, крыша – рулонные кровельные материалы на битуме. </a:t>
                      </a:r>
                      <a:endParaRPr kumimoji="0" lang="ru-RU" sz="1200" b="0" kern="12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68885228"/>
                  </a:ext>
                </a:extLst>
              </a:tr>
              <a:tr h="2730780">
                <a:tc>
                  <a:txBody>
                    <a:bodyPr vert="horz" wrap="square"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b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Информация о земельном участке</a:t>
                      </a:r>
                      <a:endParaRPr lang="ru-RU" sz="1200" b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algn="just"/>
                      <a:r>
                        <a:rPr kumimoji="0"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Земельный участок площадью 0,9052 га. Целевое назначение: земельный участок для обслуживания здания Домовицкого клуба-библиотеки и склада. Введены ограничения в использовании частей земельного участка: площадью 0,0121 га в связи с расположением в охранной зоне линии электропередачи напряжением до 1000 вольт; площадью 0,0320 га в охранной зоне линии электропередачи напряжением свыше 1000 вольт; площадью 0,3120 га в  водоохранной зоне реки Уса. </a:t>
                      </a:r>
                    </a:p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kumimoji="0"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Земельный участок предоставляется в аренду сроком на 50 лет.</a:t>
                      </a:r>
                    </a:p>
                    <a:p>
                      <a:pPr algn="just"/>
                      <a:r>
                        <a:rPr kumimoji="0"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Использовать земельный участок для обслуживания приобретенного объекта недвижимого имущества с возможным изменением в установленном порядке его целевого назначения – созданием на базе приобретенного недвижимого имущества объектов по оказанию услуг, торговли и общественного питания, административно-хозяйственного, культурно-развлекательного, жилого назначения. </a:t>
                      </a:r>
                      <a:endParaRPr kumimoji="0" lang="ru-RU" sz="1200" b="0" kern="12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64074226"/>
                  </a:ext>
                </a:extLst>
              </a:tr>
              <a:tr h="409285">
                <a:tc>
                  <a:txBody>
                    <a:bodyPr vert="horz" wrap="square"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b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Начальная цена </a:t>
                      </a:r>
                      <a:r>
                        <a:rPr lang="ru-RU" sz="1200" b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продажи</a:t>
                      </a:r>
                      <a:endParaRPr lang="ru-RU" sz="1200" b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156 723,87</a:t>
                      </a:r>
                      <a:br>
                        <a:rPr kumimoji="0"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</a:br>
                      <a:r>
                        <a:rPr lang="ru-RU" sz="1200" b="0" i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Начальная цена понижена на 80 %</a:t>
                      </a:r>
                      <a:endParaRPr lang="ru-RU" sz="1200" b="0" i="1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87941196"/>
                  </a:ext>
                </a:extLst>
              </a:tr>
              <a:tr h="401086">
                <a:tc>
                  <a:txBody>
                    <a:bodyPr vert="horz" wrap="square"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b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Продавец </a:t>
                      </a:r>
                      <a:endParaRPr lang="ru-RU" sz="1200" b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kumimoji="0"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Отдел идеологической работы, культуры и по делам молодежи Червенского районного исполнительного комитета, тел. (801714) 28684.</a:t>
                      </a:r>
                      <a:endParaRPr kumimoji="0" lang="ru-RU" sz="1200" b="0" kern="12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76491575"/>
                  </a:ext>
                </a:extLst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894099" y="205741"/>
            <a:ext cx="43302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b="1">
                <a:latin typeface="Times New Roman" pitchFamily="18" charset="0"/>
                <a:cs typeface="Times New Roman" pitchFamily="18" charset="0"/>
              </a:rPr>
              <a:t>Минская область, </a:t>
            </a:r>
            <a:r>
              <a:rPr lang="ru-RU" b="1" err="1" smtClean="0">
                <a:latin typeface="Times New Roman" pitchFamily="18" charset="0"/>
                <a:cs typeface="Times New Roman" pitchFamily="18" charset="0"/>
              </a:rPr>
              <a:t>Червенский </a:t>
            </a:r>
            <a:r>
              <a:rPr lang="ru-RU" b="1">
                <a:latin typeface="Times New Roman" pitchFamily="18" charset="0"/>
                <a:cs typeface="Times New Roman" pitchFamily="18" charset="0"/>
              </a:rPr>
              <a:t>район, </a:t>
            </a:r>
            <a:br>
              <a:rPr lang="ru-RU" b="1" smtClean="0">
                <a:latin typeface="Times New Roman" pitchFamily="18" charset="0"/>
                <a:cs typeface="Times New Roman" pitchFamily="18" charset="0"/>
              </a:rPr>
            </a:br>
            <a:r>
              <a:rPr lang="ru-RU" b="1">
                <a:latin typeface="Times New Roman" pitchFamily="18" charset="0"/>
                <a:cs typeface="Times New Roman" pitchFamily="18" charset="0"/>
              </a:rPr>
              <a:t>д. Домовицк, ул. Школьная, 1А, </a:t>
            </a:r>
            <a:r>
              <a:rPr lang="ru-RU" b="1" smtClean="0">
                <a:latin typeface="Times New Roman" pitchFamily="18" charset="0"/>
                <a:cs typeface="Times New Roman" pitchFamily="18" charset="0"/>
              </a:rPr>
              <a:t>1А/1</a:t>
            </a:r>
            <a:endParaRPr lang="ru-RU" b="1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9" t="6773" r="16826" b="32102"/>
          <a:stretch>
            <a:fillRect/>
          </a:stretch>
        </p:blipFill>
        <p:spPr>
          <a:xfrm>
            <a:off x="556951" y="1087130"/>
            <a:ext cx="4667377" cy="276866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651329" y="242584"/>
            <a:ext cx="42547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800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000"/>
              </a:tabLst>
              <a:defRPr/>
            </a:pPr>
            <a:r>
              <a:rPr kumimoji="0" lang="ru-RU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Расстояние от:	г. Минска – </a:t>
            </a:r>
            <a:r>
              <a:rPr kumimoji="0" lang="ru-RU" sz="1800" b="1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81 </a:t>
            </a:r>
            <a:r>
              <a:rPr kumimoji="0" lang="ru-RU" sz="18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км</a:t>
            </a:r>
          </a:p>
          <a:p>
            <a:pPr marL="0" marR="0" lvl="0" indent="0" algn="l" defTabSz="1800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000"/>
              </a:tabLst>
              <a:defRPr/>
            </a:pPr>
            <a:r>
              <a:rPr kumimoji="0" lang="ru-RU" sz="18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									г. </a:t>
            </a:r>
            <a:r>
              <a:rPr lang="ru-RU" b="1" smtClean="0">
                <a:latin typeface="Times New Roman" pitchFamily="18" charset="0"/>
                <a:cs typeface="Times New Roman" pitchFamily="18" charset="0"/>
              </a:rPr>
              <a:t>Червень</a:t>
            </a:r>
            <a:r>
              <a:rPr kumimoji="0" lang="ru-RU" sz="1800" b="1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ru-RU" sz="18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– </a:t>
            </a:r>
            <a:r>
              <a:rPr kumimoji="0" lang="ru-RU" sz="1800" b="1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16,6 </a:t>
            </a:r>
            <a:r>
              <a:rPr kumimoji="0" lang="ru-RU" sz="18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к</a:t>
            </a:r>
            <a:r>
              <a:rPr kumimoji="0" lang="ru-RU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м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rcRect l="25200" t="19171" r="18741" b="15741"/>
          <a:stretch>
            <a:fillRect/>
          </a:stretch>
        </p:blipFill>
        <p:spPr>
          <a:xfrm>
            <a:off x="556952" y="3863546"/>
            <a:ext cx="4667376" cy="2790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662050"/>
      </p:ext>
    </p:extLst>
  </p:cSld>
  <p:clrMapOvr>
    <a:masterClrMapping/>
  </p:clrMapOvr>
  <p:transition spd="slow" advClick="0" advTm="5000">
    <p:wipe/>
  </p:transition>
  <p:timing/>
</p:sld>
</file>

<file path=ppt/slides/slide18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499" y="2332601"/>
            <a:ext cx="10058400" cy="134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257305"/>
      </p:ext>
    </p:extLst>
  </p:cSld>
  <p:clrMapOvr>
    <a:masterClrMapping/>
  </p:clrMapOvr>
  <p:transition spd="slow" advClick="0" advTm="5000">
    <p:wipe/>
  </p:transition>
  <p:timing/>
</p:sld>
</file>

<file path=ppt/slides/slide2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3356679"/>
              </p:ext>
            </p:extLst>
          </p:nvPr>
        </p:nvGraphicFramePr>
        <p:xfrm>
          <a:off x="5335424" y="1100010"/>
          <a:ext cx="6577413" cy="4995138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1421158">
                  <a:extLst>
                    <a:ext uri="{9D8B030D-6E8A-4147-A177-3AD203B41FA5}">
                      <a16:colId xmlns:a16="http://schemas.microsoft.com/office/drawing/2014/main" val="1978639401"/>
                    </a:ext>
                  </a:extLst>
                </a:gridCol>
                <a:gridCol w="5156255">
                  <a:extLst>
                    <a:ext uri="{9D8B030D-6E8A-4147-A177-3AD203B41FA5}">
                      <a16:colId xmlns:a16="http://schemas.microsoft.com/office/drawing/2014/main" val="1825065903"/>
                    </a:ext>
                  </a:extLst>
                </a:gridCol>
              </a:tblGrid>
              <a:tr h="1792819">
                <a:tc>
                  <a:txBody>
                    <a:bodyPr vert="horz" wrap="square"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b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Сведения о недвижимом имуществе </a:t>
                      </a:r>
                      <a:endParaRPr lang="ru-RU" sz="1200" b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270510"/>
                        </a:tabLst>
                      </a:pPr>
                      <a:r>
                        <a:rPr kumimoji="0"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Недвижимое имущество: капитальное строение (инв. № 631/С-12517) – одно-четырехэтажное здание учебного корпуса на 720 мест с подвальным этажом, общая площадь 5 122,9 кв.м, 1977 года постройки, фундамент – блоки фундаментные, стены – панели железобетонные, кирпичи, оштукатурено и окрашено, перегородки – кирпичи, панели, перекрытия – плита железобетонная, крыша – рулонные кровельные материалы. Принадлежности: покрытие, бордюр, сети водопровода, сети канализации.</a:t>
                      </a:r>
                      <a:endParaRPr kumimoji="0" lang="ru-RU" sz="1200" b="0" kern="12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54754117"/>
                  </a:ext>
                </a:extLst>
              </a:tr>
              <a:tr h="2009922">
                <a:tc>
                  <a:txBody>
                    <a:bodyPr vert="horz" wrap="square"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b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Информация о земельном участке</a:t>
                      </a:r>
                      <a:endParaRPr lang="ru-RU" sz="1200" b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algn="just"/>
                      <a:r>
                        <a:rPr kumimoji="0"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Земельный участок площадью 1,1324 га. Целевое назначение: земельный участок для строительства и обслуживания учебно-производственного корпуса на 720 мест.</a:t>
                      </a:r>
                    </a:p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kumimoji="0"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Земельный участок предоставляется в аренду сроком на 50 лет.</a:t>
                      </a:r>
                    </a:p>
                    <a:p>
                      <a:pPr algn="just"/>
                      <a:r>
                        <a:rPr kumimoji="0"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Использовать земельный участок для размещения объектов образования и (или) воспитания.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05087959"/>
                  </a:ext>
                </a:extLst>
              </a:tr>
              <a:tr h="589615">
                <a:tc>
                  <a:txBody>
                    <a:bodyPr vert="horz" wrap="square"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b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Начальная цена </a:t>
                      </a:r>
                      <a:r>
                        <a:rPr lang="ru-RU" sz="1200" b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продажи, </a:t>
                      </a:r>
                      <a:r>
                        <a:rPr lang="ru-RU" sz="1200" b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рублей</a:t>
                      </a:r>
                      <a:endParaRPr lang="ru-RU" sz="1200" b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r>
                        <a:rPr kumimoji="0"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1 105 155,66</a:t>
                      </a:r>
                      <a:endParaRPr kumimoji="0" lang="ru-RU" sz="1200" b="0" kern="12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5274997"/>
                  </a:ext>
                </a:extLst>
              </a:tr>
              <a:tr h="602782">
                <a:tc>
                  <a:txBody>
                    <a:bodyPr vert="horz" wrap="square"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b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Продавец </a:t>
                      </a:r>
                      <a:endParaRPr lang="ru-RU" sz="12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kumimoji="0"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Управление по образованию, спорту и туризму Вилейского районного исполнительного комитета, тел. (801771) 55345, 31877.</a:t>
                      </a:r>
                      <a:endParaRPr kumimoji="0" lang="ru-RU" sz="1200" b="0" kern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89363726"/>
                  </a:ext>
                </a:extLst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936297" y="242584"/>
            <a:ext cx="4971020" cy="7232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b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Минская область, г. </a:t>
            </a:r>
            <a:r>
              <a:rPr lang="ru-RU" b="1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Вилейка, </a:t>
            </a:r>
            <a:endParaRPr lang="ru-RU" b="1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ул. 1 Мая, 80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711151" y="242584"/>
            <a:ext cx="38321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0000">
              <a:tabLst>
                <a:tab pos="180000"/>
              </a:tabLst>
            </a:pPr>
            <a:r>
              <a:rPr lang="ru-RU" b="1">
                <a:latin typeface="Times New Roman" pitchFamily="18" charset="0"/>
                <a:cs typeface="Times New Roman" pitchFamily="18" charset="0"/>
              </a:rPr>
              <a:t>Расстояние от:	г. Минска – </a:t>
            </a:r>
            <a:r>
              <a:rPr lang="ru-RU" b="1" smtClean="0">
                <a:latin typeface="Times New Roman" pitchFamily="18" charset="0"/>
                <a:cs typeface="Times New Roman" pitchFamily="18" charset="0"/>
              </a:rPr>
              <a:t>95 </a:t>
            </a:r>
            <a:r>
              <a:rPr lang="ru-RU" b="1">
                <a:latin typeface="Times New Roman" pitchFamily="18" charset="0"/>
                <a:cs typeface="Times New Roman" pitchFamily="18" charset="0"/>
              </a:rPr>
              <a:t>км</a:t>
            </a:r>
          </a:p>
          <a:p>
            <a:pPr defTabSz="180000">
              <a:tabLst>
                <a:tab pos="180000"/>
              </a:tabLst>
            </a:pPr>
            <a:r>
              <a:rPr lang="ru-RU" b="1">
                <a:latin typeface="Times New Roman" pitchFamily="18" charset="0"/>
                <a:cs typeface="Times New Roman" pitchFamily="18" charset="0"/>
              </a:rPr>
              <a:t>									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rcRect l="33482" t="32827" r="32747" b="28533"/>
          <a:stretch>
            <a:fillRect/>
          </a:stretch>
        </p:blipFill>
        <p:spPr>
          <a:xfrm>
            <a:off x="299102" y="3862699"/>
            <a:ext cx="4944569" cy="277085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1973" y="3937523"/>
            <a:ext cx="1148648" cy="369332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ru-RU" err="1" smtClean="0"/>
              <a:t>г.Вилейка</a:t>
            </a:r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6892"/>
          <a:stretch>
            <a:fillRect/>
          </a:stretch>
        </p:blipFill>
        <p:spPr>
          <a:xfrm>
            <a:off x="299102" y="1073813"/>
            <a:ext cx="4944569" cy="2788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864755"/>
      </p:ext>
    </p:extLst>
  </p:cSld>
  <p:clrMapOvr>
    <a:masterClrMapping/>
  </p:clrMapOvr>
  <p:transition spd="slow" advClick="0" advTm="5000">
    <p:wipe/>
  </p:transition>
  <p:timing/>
</p:sld>
</file>

<file path=ppt/slides/slide3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8331095"/>
              </p:ext>
            </p:extLst>
          </p:nvPr>
        </p:nvGraphicFramePr>
        <p:xfrm>
          <a:off x="5335424" y="1100010"/>
          <a:ext cx="6577413" cy="5606496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1421158">
                  <a:extLst>
                    <a:ext uri="{9D8B030D-6E8A-4147-A177-3AD203B41FA5}">
                      <a16:colId xmlns:a16="http://schemas.microsoft.com/office/drawing/2014/main" val="1978639401"/>
                    </a:ext>
                  </a:extLst>
                </a:gridCol>
                <a:gridCol w="5156255">
                  <a:extLst>
                    <a:ext uri="{9D8B030D-6E8A-4147-A177-3AD203B41FA5}">
                      <a16:colId xmlns:a16="http://schemas.microsoft.com/office/drawing/2014/main" val="1825065903"/>
                    </a:ext>
                  </a:extLst>
                </a:gridCol>
              </a:tblGrid>
              <a:tr h="1518499">
                <a:tc>
                  <a:txBody>
                    <a:bodyPr vert="horz" wrap="square"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b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Сведения о недвижимом имуществе </a:t>
                      </a:r>
                      <a:endParaRPr lang="ru-RU" sz="1200" b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algn="just"/>
                      <a:r>
                        <a:rPr kumimoji="0"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Недвижимое имущество: капитальное строение (инв. № 631/С-65920) – одноэтажное здание Дома мастеров с пристройкой, общая площадь 127,8 кв.м, 1995 года постройки (2019 год реконструкции), фундамент – бутобетон, стены – кирпич силикатный, перегородки деревянные каркасные, перекрытия – дерево, крыша – асбестоцементный волнистый лист. Принадлежности: сарай, уборная, дорожка.</a:t>
                      </a:r>
                      <a:endParaRPr kumimoji="0" lang="ru-RU" sz="1200" b="0" kern="12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54754117"/>
                  </a:ext>
                </a:extLst>
              </a:tr>
              <a:tr h="2779493">
                <a:tc>
                  <a:txBody>
                    <a:bodyPr vert="horz" wrap="square"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b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Информация о земельном участке</a:t>
                      </a:r>
                      <a:endParaRPr lang="ru-RU" sz="1200" b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algn="just"/>
                      <a:r>
                        <a:rPr kumimoji="0" lang="ru-RU" sz="1200" b="0" kern="1200" smtClean="0">
                          <a:solidFill>
                            <a:sysClr val="windowText" lastClr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Земельный участок площадью 0,2266 га. Целевое назначение: земельный участок для размещения объектов культурно-просветительного и зрелищного назначения – для обслуживания здания и сооружения Дома мастеров. Введены ограничения в использовании части земельного участка площадью 0,0085 га в связи с расположением в охранной зоне линий электропередач напряжением до 1000 Вольт.  </a:t>
                      </a:r>
                    </a:p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kumimoji="0" lang="ru-RU" sz="1200" b="0" kern="1200" smtClean="0">
                          <a:solidFill>
                            <a:sysClr val="windowText" lastClr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Земельный участок предоставляется в аренду сроком на 50 лет.</a:t>
                      </a:r>
                    </a:p>
                    <a:p>
                      <a:pPr algn="just"/>
                      <a:r>
                        <a:rPr kumimoji="0" lang="ru-RU" sz="1200" b="0" kern="1200" smtClean="0">
                          <a:solidFill>
                            <a:sysClr val="windowText" lastClr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Разрешено использовать земельный участок для обслуживания недвижимого имущества с возможным изменением в установленном порядке их целевого назначения для размещения объектов жилой застройки, розничной торговли, общественного питания, здравоохранения и (или) предоставления социальных услуг, культурно-просветительного и (или) зрелищного назначения, образования и (или) воспитания, физкультурно-оздоровительного и (или) спортивного назначения, бытового обслуживания населения, для оказания ветеринарных услуг.</a:t>
                      </a:r>
                      <a:endParaRPr kumimoji="0" lang="ru-RU" sz="1200" b="0" kern="1200">
                        <a:solidFill>
                          <a:sysClr val="windowText" lastClr="000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05087959"/>
                  </a:ext>
                </a:extLst>
              </a:tr>
              <a:tr h="589615">
                <a:tc>
                  <a:txBody>
                    <a:bodyPr vert="horz" wrap="square"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b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Начальная цена </a:t>
                      </a:r>
                      <a:r>
                        <a:rPr lang="ru-RU" sz="1200" b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продажи, </a:t>
                      </a:r>
                      <a:r>
                        <a:rPr lang="ru-RU" sz="1200" b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рублей</a:t>
                      </a:r>
                      <a:endParaRPr lang="ru-RU" sz="1200" b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r>
                        <a:rPr kumimoji="0" lang="ru-RU" sz="1200" b="0" kern="1200" smtClean="0">
                          <a:solidFill>
                            <a:sysClr val="windowText" lastClr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58 900,00</a:t>
                      </a:r>
                      <a:endParaRPr kumimoji="0" lang="ru-RU" sz="1200" b="0" kern="1200">
                        <a:solidFill>
                          <a:sysClr val="windowText" lastClr="000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5274997"/>
                  </a:ext>
                </a:extLst>
              </a:tr>
              <a:tr h="602782">
                <a:tc>
                  <a:txBody>
                    <a:bodyPr vert="horz" wrap="square"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b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Продавец </a:t>
                      </a:r>
                      <a:endParaRPr lang="ru-RU" sz="1200" b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kumimoji="0" lang="ru-RU" sz="1200" b="0" kern="1200" smtClean="0">
                          <a:solidFill>
                            <a:sysClr val="windowText" lastClr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Отдел идеологической работы, культуры и по делам молодежи Вилейского районного исполнительного комитета, тел. (801771) 55545, 24938.</a:t>
                      </a:r>
                      <a:endParaRPr kumimoji="0" lang="ru-RU" sz="1200" b="0" kern="12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89363726"/>
                  </a:ext>
                </a:extLst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936297" y="242584"/>
            <a:ext cx="4971020" cy="7232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b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Минская область, </a:t>
            </a:r>
            <a:r>
              <a:rPr lang="ru-RU" b="1" err="1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Вилейский район, </a:t>
            </a:r>
            <a:endParaRPr lang="ru-RU" b="1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д. Коловичи, ул. Центральная, 27А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711151" y="242584"/>
            <a:ext cx="38321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0000">
              <a:tabLst>
                <a:tab pos="180000"/>
              </a:tabLst>
            </a:pPr>
            <a:r>
              <a:rPr lang="ru-RU" b="1">
                <a:latin typeface="Times New Roman" pitchFamily="18" charset="0"/>
                <a:cs typeface="Times New Roman" pitchFamily="18" charset="0"/>
              </a:rPr>
              <a:t>Расстояние от:	г. Минска – </a:t>
            </a:r>
            <a:r>
              <a:rPr lang="ru-RU" b="1" smtClean="0">
                <a:latin typeface="Times New Roman" pitchFamily="18" charset="0"/>
                <a:cs typeface="Times New Roman" pitchFamily="18" charset="0"/>
              </a:rPr>
              <a:t>100 км</a:t>
            </a:r>
          </a:p>
          <a:p>
            <a:pPr defTabSz="180000">
              <a:tabLst>
                <a:tab pos="180000"/>
              </a:tabLst>
            </a:pPr>
            <a:r>
              <a:rPr lang="ru-RU" b="1" smtClean="0">
                <a:latin typeface="Times New Roman" pitchFamily="18" charset="0"/>
                <a:cs typeface="Times New Roman" pitchFamily="18" charset="0"/>
              </a:rPr>
              <a:t>                            г</a:t>
            </a:r>
            <a:r>
              <a:rPr lang="ru-RU" b="1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b="1" smtClean="0">
                <a:latin typeface="Times New Roman" pitchFamily="18" charset="0"/>
                <a:cs typeface="Times New Roman" pitchFamily="18" charset="0"/>
              </a:rPr>
              <a:t>Вилейки </a:t>
            </a:r>
            <a:r>
              <a:rPr lang="ru-RU" b="1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b="1" smtClean="0">
                <a:latin typeface="Times New Roman" pitchFamily="18" charset="0"/>
                <a:cs typeface="Times New Roman" pitchFamily="18" charset="0"/>
              </a:rPr>
              <a:t>5,9 км</a:t>
            </a:r>
            <a:endParaRPr lang="ru-RU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80000">
              <a:tabLst>
                <a:tab pos="180000"/>
              </a:tabLst>
            </a:pPr>
            <a:r>
              <a:rPr lang="ru-RU" b="1">
                <a:latin typeface="Times New Roman" pitchFamily="18" charset="0"/>
                <a:cs typeface="Times New Roman" pitchFamily="18" charset="0"/>
              </a:rPr>
              <a:t>									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900" b="15619"/>
          <a:stretch>
            <a:fillRect/>
          </a:stretch>
        </p:blipFill>
        <p:spPr>
          <a:xfrm>
            <a:off x="318654" y="1100011"/>
            <a:ext cx="4925018" cy="281197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rcRect l="27284" t="20119" r="19832" b="14088"/>
          <a:stretch>
            <a:fillRect/>
          </a:stretch>
        </p:blipFill>
        <p:spPr>
          <a:xfrm>
            <a:off x="318654" y="3903258"/>
            <a:ext cx="4925018" cy="2761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613261"/>
      </p:ext>
    </p:extLst>
  </p:cSld>
  <p:clrMapOvr>
    <a:masterClrMapping/>
  </p:clrMapOvr>
  <p:transition spd="slow" advClick="0" advTm="5000">
    <p:wipe/>
  </p:transition>
  <p:timing/>
</p:sld>
</file>

<file path=ppt/slides/slide4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8017247"/>
              </p:ext>
            </p:extLst>
          </p:nvPr>
        </p:nvGraphicFramePr>
        <p:xfrm>
          <a:off x="5335424" y="1100010"/>
          <a:ext cx="6577413" cy="5629252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1421158">
                  <a:extLst>
                    <a:ext uri="{9D8B030D-6E8A-4147-A177-3AD203B41FA5}">
                      <a16:colId xmlns:a16="http://schemas.microsoft.com/office/drawing/2014/main" val="1978639401"/>
                    </a:ext>
                  </a:extLst>
                </a:gridCol>
                <a:gridCol w="5156255">
                  <a:extLst>
                    <a:ext uri="{9D8B030D-6E8A-4147-A177-3AD203B41FA5}">
                      <a16:colId xmlns:a16="http://schemas.microsoft.com/office/drawing/2014/main" val="1825065903"/>
                    </a:ext>
                  </a:extLst>
                </a:gridCol>
              </a:tblGrid>
              <a:tr h="1368870">
                <a:tc>
                  <a:txBody>
                    <a:bodyPr vert="horz" wrap="square"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b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Сведения о недвижимом имуществе </a:t>
                      </a:r>
                      <a:endParaRPr lang="ru-RU" sz="1200" b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Имущество: капитальное строение (инв. № 632/С-29841) – одно-двухэтажное здание Подберезского дома культуры с подвальным этажом, общая площадь 1 849,4 кв.м, 1986 года постройки, фундамент – бетон, стены – кирпич силикатный, оштукатурены и окрашены, перегородки – кирпич керамический, блоки газосиликатные, перекрытия – железобетон, </a:t>
                      </a:r>
                      <a:br>
                        <a:rPr kumimoji="0"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</a:br>
                      <a:r>
                        <a:rPr kumimoji="0"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крыша – рулонные кровельные материалы. Принадлежности: площадка и дорожка цементно-песчаные, площадка и дорожка асфальтобетонные; оборудование: 1 единица.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54754117"/>
                  </a:ext>
                </a:extLst>
              </a:tr>
              <a:tr h="2779493">
                <a:tc>
                  <a:txBody>
                    <a:bodyPr vert="horz" wrap="square"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b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Информация о земельном участке</a:t>
                      </a:r>
                      <a:endParaRPr lang="ru-RU" sz="1200" b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algn="just"/>
                      <a:r>
                        <a:rPr kumimoji="0"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Земельный участок площадью 0,5284 га. Целевое назначение: земельный участок для обслуживания здания Подберезского дома культуры. Введены ограничения в использовании земельного участка в связи с расположением на природных территориях, подлежащих специальной охране (водоохранных зонах рек, водоемов), части земельного участка площадью 0,0147 га в связи с расположением в охранных зонах линий электропередачи.  </a:t>
                      </a:r>
                    </a:p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kumimoji="0"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Земельный участок предоставляется в аренду сроком на 50 лет со дня государственной регистрации права аренды земельного участка в территориальной организации по государственной регистрации.</a:t>
                      </a:r>
                    </a:p>
                    <a:p>
                      <a:pPr algn="just"/>
                      <a:r>
                        <a:rPr kumimoji="0"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 установленном порядке предоставляется возможность изменения целевого назначения земельного участка и использование его для размещения административных, общественных и жилых зданий, торговых объектов, объектов по оказанию услуг, предприятий по обслуживанию населения и других производств, размещение которых допускается в зоне жилой застройки.</a:t>
                      </a:r>
                      <a:endParaRPr kumimoji="0" lang="ru-RU" sz="1200" b="0" kern="12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05087959"/>
                  </a:ext>
                </a:extLst>
              </a:tr>
              <a:tr h="484950">
                <a:tc>
                  <a:txBody>
                    <a:bodyPr vert="horz" wrap="square"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b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Начальная цена </a:t>
                      </a:r>
                      <a:r>
                        <a:rPr lang="ru-RU" sz="1200" b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продажи, </a:t>
                      </a:r>
                      <a:r>
                        <a:rPr lang="ru-RU" sz="1200" b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рублей</a:t>
                      </a:r>
                      <a:endParaRPr lang="ru-RU" sz="1200" b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marL="0" algn="just" rtl="0" eaLnBrk="1" latinLnBrk="0" hangingPunct="1"/>
                      <a:r>
                        <a:rPr kumimoji="0"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809 722,04</a:t>
                      </a:r>
                      <a:endParaRPr kumimoji="0" lang="ru-RU" sz="1200" b="0" kern="12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5274997"/>
                  </a:ext>
                </a:extLst>
              </a:tr>
              <a:tr h="602782">
                <a:tc>
                  <a:txBody>
                    <a:bodyPr vert="horz" wrap="square"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b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Продавец </a:t>
                      </a:r>
                      <a:endParaRPr lang="ru-RU" sz="1200" b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kumimoji="0"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Отдел идеологической работы, культуры и по делам молодежи Воложинского районного исполнительного комитета, тел. (801772) 55545, 55031.</a:t>
                      </a:r>
                      <a:endParaRPr kumimoji="0" lang="ru-RU" sz="1200" b="0" kern="12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89363726"/>
                  </a:ext>
                </a:extLst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936297" y="242584"/>
            <a:ext cx="4971020" cy="10002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b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Минская область, </a:t>
            </a:r>
            <a:r>
              <a:rPr lang="ru-RU" b="1" err="1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Воложинский район, </a:t>
            </a:r>
            <a:endParaRPr lang="ru-RU" b="1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д. Подберезь, ул. Школьная, д. 3А.</a:t>
            </a:r>
            <a:br>
              <a:rPr lang="ru-RU" b="1">
                <a:latin typeface="Times New Roman" pitchFamily="18" charset="0"/>
                <a:cs typeface="Times New Roman" pitchFamily="18" charset="0"/>
              </a:rPr>
            </a:br>
            <a:endParaRPr lang="ru-RU" b="1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711150" y="242584"/>
            <a:ext cx="40711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0000">
              <a:tabLst>
                <a:tab pos="180000"/>
              </a:tabLst>
            </a:pPr>
            <a:r>
              <a:rPr lang="ru-RU" b="1">
                <a:latin typeface="Times New Roman" pitchFamily="18" charset="0"/>
                <a:cs typeface="Times New Roman" pitchFamily="18" charset="0"/>
              </a:rPr>
              <a:t>Расстояние от:	г. Минска – </a:t>
            </a:r>
            <a:r>
              <a:rPr lang="ru-RU" b="1" smtClean="0">
                <a:latin typeface="Times New Roman" pitchFamily="18" charset="0"/>
                <a:cs typeface="Times New Roman" pitchFamily="18" charset="0"/>
              </a:rPr>
              <a:t>93 км</a:t>
            </a:r>
          </a:p>
          <a:p>
            <a:pPr defTabSz="180000">
              <a:tabLst>
                <a:tab pos="180000"/>
              </a:tabLst>
            </a:pPr>
            <a:r>
              <a:rPr lang="ru-RU" b="1" smtClean="0">
                <a:latin typeface="Times New Roman" pitchFamily="18" charset="0"/>
                <a:cs typeface="Times New Roman" pitchFamily="18" charset="0"/>
              </a:rPr>
              <a:t>                            г</a:t>
            </a:r>
            <a:r>
              <a:rPr lang="ru-RU" b="1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b="1" err="1" smtClean="0">
                <a:latin typeface="Times New Roman" pitchFamily="18" charset="0"/>
                <a:cs typeface="Times New Roman" pitchFamily="18" charset="0"/>
              </a:rPr>
              <a:t>Воложина </a:t>
            </a:r>
            <a:r>
              <a:rPr lang="ru-RU" b="1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b="1" smtClean="0">
                <a:latin typeface="Times New Roman" pitchFamily="18" charset="0"/>
                <a:cs typeface="Times New Roman" pitchFamily="18" charset="0"/>
              </a:rPr>
              <a:t>22,5 км</a:t>
            </a:r>
            <a:endParaRPr lang="ru-RU" b="1">
              <a:latin typeface="Times New Roman" pitchFamily="18" charset="0"/>
              <a:cs typeface="Times New Roman" pitchFamily="18" charset="0"/>
            </a:endParaRPr>
          </a:p>
          <a:p>
            <a:pPr defTabSz="180000">
              <a:tabLst>
                <a:tab pos="180000"/>
              </a:tabLst>
            </a:pPr>
            <a:r>
              <a:rPr lang="ru-RU" b="1">
                <a:latin typeface="Times New Roman" pitchFamily="18" charset="0"/>
                <a:cs typeface="Times New Roman" pitchFamily="18" charset="0"/>
              </a:rPr>
              <a:t>									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54" y="1100010"/>
            <a:ext cx="4925018" cy="281197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rcRect l="27396" t="22060" r="23888" b="19556"/>
          <a:stretch>
            <a:fillRect/>
          </a:stretch>
        </p:blipFill>
        <p:spPr>
          <a:xfrm>
            <a:off x="318655" y="3911982"/>
            <a:ext cx="4925017" cy="281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728135"/>
      </p:ext>
    </p:extLst>
  </p:cSld>
  <p:clrMapOvr>
    <a:masterClrMapping/>
  </p:clrMapOvr>
  <p:transition spd="slow" advClick="0" advTm="5000">
    <p:wipe/>
  </p:transition>
  <p:timing/>
</p:sld>
</file>

<file path=ppt/slides/slide5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1128163"/>
              </p:ext>
            </p:extLst>
          </p:nvPr>
        </p:nvGraphicFramePr>
        <p:xfrm>
          <a:off x="5335424" y="1100010"/>
          <a:ext cx="6577413" cy="534076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1421158">
                  <a:extLst>
                    <a:ext uri="{9D8B030D-6E8A-4147-A177-3AD203B41FA5}">
                      <a16:colId xmlns:a16="http://schemas.microsoft.com/office/drawing/2014/main" val="1978639401"/>
                    </a:ext>
                  </a:extLst>
                </a:gridCol>
                <a:gridCol w="5156255">
                  <a:extLst>
                    <a:ext uri="{9D8B030D-6E8A-4147-A177-3AD203B41FA5}">
                      <a16:colId xmlns:a16="http://schemas.microsoft.com/office/drawing/2014/main" val="1825065903"/>
                    </a:ext>
                  </a:extLst>
                </a:gridCol>
              </a:tblGrid>
              <a:tr h="1368870">
                <a:tc>
                  <a:txBody>
                    <a:bodyPr vert="horz" wrap="square"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b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Сведения о недвижимом имуществе </a:t>
                      </a:r>
                      <a:endParaRPr lang="ru-RU" sz="1200" b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algn="just"/>
                      <a:r>
                        <a:rPr kumimoji="0"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Недвижимое имущество: капитальное строение (инв. № 632/С-20639) – одноэтажное здание амбулатории с двумя пристройками, погребом и сходом в погреб, общая площадь 152,3 кв.м, 1904 года постройки, фундамент – бутобетон, стены – бревно, обшивка деревом, окрашены, перегородки – доска, перекрытие – дерево, крыша – лист асбестоцементный. Принадлежности: уборная.</a:t>
                      </a:r>
                      <a:endParaRPr kumimoji="0" lang="ru-RU" sz="1200" b="0" kern="12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54754117"/>
                  </a:ext>
                </a:extLst>
              </a:tr>
              <a:tr h="2779493">
                <a:tc>
                  <a:txBody>
                    <a:bodyPr vert="horz" wrap="square"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b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Информация о земельном участке</a:t>
                      </a:r>
                      <a:endParaRPr lang="ru-RU" sz="1200" b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algn="just"/>
                      <a:r>
                        <a:rPr kumimoji="0"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Земельный участок площадью 0,1823 га. Целевое назначение: земельный участок для содержания и обслуживания зданий и сооружений Забрезской врачебной амбулатории в д. Забрезье.</a:t>
                      </a:r>
                    </a:p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kumimoji="0"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Земельный участок предоставляется в аренду сроком на 50 лет со дня государственной регистрации права аренды земельного участка в территориальной организации по государственной регистрации.</a:t>
                      </a:r>
                    </a:p>
                    <a:p>
                      <a:pPr algn="just"/>
                      <a:r>
                        <a:rPr kumimoji="0"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 установленном порядке предоставляется возможность изменения целевого назначения земельного участка и использование его для размещения административных, общественных и жилых зданий, торговых объектов, объектов по оказанию услуг, предприятий по обслуживанию населения и других производств, размещение которых допускается в зоне жилой застройки.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05087959"/>
                  </a:ext>
                </a:extLst>
              </a:tr>
              <a:tr h="589615">
                <a:tc>
                  <a:txBody>
                    <a:bodyPr vert="horz" wrap="square"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b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Начальная цена </a:t>
                      </a:r>
                      <a:r>
                        <a:rPr lang="ru-RU" sz="1200" b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продажи, </a:t>
                      </a:r>
                      <a:r>
                        <a:rPr lang="ru-RU" sz="1200" b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рублей</a:t>
                      </a:r>
                      <a:endParaRPr lang="ru-RU" sz="1200" b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ct val="0"/>
                        </a:spcAft>
                      </a:pPr>
                      <a:r>
                        <a:rPr kumimoji="0"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40 500,00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5274997"/>
                  </a:ext>
                </a:extLst>
              </a:tr>
              <a:tr h="602782">
                <a:tc>
                  <a:txBody>
                    <a:bodyPr vert="horz" wrap="square"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b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Продавец </a:t>
                      </a:r>
                      <a:endParaRPr lang="ru-RU" sz="1200" b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kumimoji="0"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Учреждение здравоохранения «Воложинская центральная районная больница», тел. (801772) 67489, 55505.</a:t>
                      </a:r>
                      <a:endParaRPr kumimoji="0" lang="ru-RU" sz="1200" b="0" kern="12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89363726"/>
                  </a:ext>
                </a:extLst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936297" y="242584"/>
            <a:ext cx="4971020" cy="7232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b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Минская область, </a:t>
            </a:r>
            <a:r>
              <a:rPr lang="ru-RU" b="1" err="1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Воложинский район, </a:t>
            </a:r>
            <a:endParaRPr lang="ru-RU" b="1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д. Забрезье, ул. Советская, 128А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711150" y="242584"/>
            <a:ext cx="42616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0000">
              <a:tabLst>
                <a:tab pos="180000"/>
              </a:tabLst>
            </a:pPr>
            <a:r>
              <a:rPr lang="ru-RU" b="1">
                <a:latin typeface="Times New Roman" pitchFamily="18" charset="0"/>
                <a:cs typeface="Times New Roman" pitchFamily="18" charset="0"/>
              </a:rPr>
              <a:t>Расстояние от:	г. Минска – </a:t>
            </a:r>
            <a:r>
              <a:rPr lang="ru-RU" b="1" smtClean="0">
                <a:latin typeface="Times New Roman" pitchFamily="18" charset="0"/>
                <a:cs typeface="Times New Roman" pitchFamily="18" charset="0"/>
              </a:rPr>
              <a:t>85 км</a:t>
            </a:r>
          </a:p>
          <a:p>
            <a:pPr defTabSz="180000">
              <a:tabLst>
                <a:tab pos="180000"/>
              </a:tabLst>
            </a:pPr>
            <a:r>
              <a:rPr lang="ru-RU" b="1" smtClean="0">
                <a:latin typeface="Times New Roman" pitchFamily="18" charset="0"/>
                <a:cs typeface="Times New Roman" pitchFamily="18" charset="0"/>
              </a:rPr>
              <a:t>                            г</a:t>
            </a:r>
            <a:r>
              <a:rPr lang="ru-RU" b="1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b="1" err="1" smtClean="0">
                <a:latin typeface="Times New Roman" pitchFamily="18" charset="0"/>
                <a:cs typeface="Times New Roman" pitchFamily="18" charset="0"/>
              </a:rPr>
              <a:t>Воложина </a:t>
            </a:r>
            <a:r>
              <a:rPr lang="ru-RU" b="1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b="1" smtClean="0">
                <a:latin typeface="Times New Roman" pitchFamily="18" charset="0"/>
                <a:cs typeface="Times New Roman" pitchFamily="18" charset="0"/>
              </a:rPr>
              <a:t>13,9 км</a:t>
            </a:r>
            <a:endParaRPr lang="ru-RU" b="1">
              <a:latin typeface="Times New Roman" pitchFamily="18" charset="0"/>
              <a:cs typeface="Times New Roman" pitchFamily="18" charset="0"/>
            </a:endParaRPr>
          </a:p>
          <a:p>
            <a:pPr defTabSz="180000">
              <a:tabLst>
                <a:tab pos="180000"/>
              </a:tabLst>
            </a:pPr>
            <a:r>
              <a:rPr lang="ru-RU" b="1">
                <a:latin typeface="Times New Roman" pitchFamily="18" charset="0"/>
                <a:cs typeface="Times New Roman" pitchFamily="18" charset="0"/>
              </a:rPr>
              <a:t>									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84" t="12972" r="30369" b="29299"/>
          <a:stretch>
            <a:fillRect/>
          </a:stretch>
        </p:blipFill>
        <p:spPr>
          <a:xfrm>
            <a:off x="318653" y="1100010"/>
            <a:ext cx="4925017" cy="253853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rcRect l="25594" t="19766" r="18644" b="17969"/>
          <a:stretch>
            <a:fillRect/>
          </a:stretch>
        </p:blipFill>
        <p:spPr>
          <a:xfrm>
            <a:off x="318653" y="3638550"/>
            <a:ext cx="4925017" cy="302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808580"/>
      </p:ext>
    </p:extLst>
  </p:cSld>
  <p:clrMapOvr>
    <a:masterClrMapping/>
  </p:clrMapOvr>
  <p:transition spd="slow" advClick="0" advTm="5000">
    <p:wipe/>
  </p:transition>
  <p:timing/>
</p:sld>
</file>

<file path=ppt/slides/slide6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9536348"/>
              </p:ext>
            </p:extLst>
          </p:nvPr>
        </p:nvGraphicFramePr>
        <p:xfrm>
          <a:off x="5335424" y="1100010"/>
          <a:ext cx="6577413" cy="5632238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1421158">
                  <a:extLst>
                    <a:ext uri="{9D8B030D-6E8A-4147-A177-3AD203B41FA5}">
                      <a16:colId xmlns:a16="http://schemas.microsoft.com/office/drawing/2014/main" val="1978639401"/>
                    </a:ext>
                  </a:extLst>
                </a:gridCol>
                <a:gridCol w="5156255">
                  <a:extLst>
                    <a:ext uri="{9D8B030D-6E8A-4147-A177-3AD203B41FA5}">
                      <a16:colId xmlns:a16="http://schemas.microsoft.com/office/drawing/2014/main" val="1825065903"/>
                    </a:ext>
                  </a:extLst>
                </a:gridCol>
              </a:tblGrid>
              <a:tr h="1269326">
                <a:tc>
                  <a:txBody>
                    <a:bodyPr vert="horz" wrap="square"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b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Сведения о недвижимом имуществе </a:t>
                      </a:r>
                      <a:endParaRPr lang="ru-RU" sz="1200" b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algn="just"/>
                      <a:r>
                        <a:rPr kumimoji="0"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Комплекс капитальных строений: двухэтажное здание школы с пристройкой, общая площадь 1079,2 кв.м, 1978 года постройки, фундамент – бутобетон, стены – кирпич силикатный, перегородки – доска, кирпич силикатный, перекрытия – плита железобетонная, крыша – рулонные кровельные материалы на битуме; здание Карацкого детского сада Клецкого района с верандой и тремя пристройками, общая площадь 186,9 кв.м, 1980 года постройки </a:t>
                      </a:r>
                      <a:r>
                        <a:rPr kumimoji="0" lang="ru-RU" sz="1200" b="0" kern="1200" baseline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и др.</a:t>
                      </a:r>
                      <a:endParaRPr kumimoji="0" lang="ru-RU" sz="1200" b="0" kern="12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54754117"/>
                  </a:ext>
                </a:extLst>
              </a:tr>
              <a:tr h="3362891">
                <a:tc>
                  <a:txBody>
                    <a:bodyPr vert="horz" wrap="square"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b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Информация о земельном участке</a:t>
                      </a:r>
                      <a:endParaRPr lang="ru-RU" sz="1200" b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algn="just"/>
                      <a:r>
                        <a:rPr kumimoji="0"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Земельный участок площадью 1,2306 га. Целевое назначение: земельный участок для обслуживания зданий и сооружений государственного учреждения образования «Карацкий детский сад Клецкого района». Введены ограничения в использовании частей земельного участка: площадью 0,0330 га в связи с расположением в охранных  зонах электрических сетей напряжением до 1000 вольт, площадью 0,2700 га в связи с расположением в  охранных зонах  электрических сетей напряжением свыше 1000 вольт. </a:t>
                      </a:r>
                    </a:p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kumimoji="0"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Земельный участок предоставляется в аренду сроком на 50 лет.</a:t>
                      </a:r>
                    </a:p>
                    <a:p>
                      <a:pPr algn="just"/>
                      <a:r>
                        <a:rPr kumimoji="0"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 установленном порядке предоставляется возможность изменения целевого назначения земельных участков: </a:t>
                      </a:r>
                    </a:p>
                    <a:p>
                      <a:pPr algn="just"/>
                      <a:r>
                        <a:rPr kumimoji="0"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площадью 0,1038 га и использование его для: размещения объектов административного назначения; размещения объектов розничной торговли; размещения объектов оптовой торговли, материально-технического и продовольственного снабжения, заготовок и сбыта продукции; размещения объектов общественного питания; размещения объектов бытового обслуживания населения; размещения объектов иного назначения;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05087959"/>
                  </a:ext>
                </a:extLst>
              </a:tr>
              <a:tr h="392339">
                <a:tc>
                  <a:txBody>
                    <a:bodyPr vert="horz" wrap="square"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kumimoji="0" lang="ru-RU" sz="1200" b="0" kern="12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Начальная цена </a:t>
                      </a:r>
                      <a:r>
                        <a:rPr kumimoji="0"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продажи, </a:t>
                      </a:r>
                      <a:r>
                        <a:rPr kumimoji="0" lang="ru-RU" sz="1200" b="0" kern="12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рублей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r>
                        <a:rPr kumimoji="0"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85 290,65</a:t>
                      </a:r>
                    </a:p>
                    <a:p>
                      <a:r>
                        <a:rPr lang="ru-RU" sz="1200" b="0" i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Начальная цена понижена на 80 %</a:t>
                      </a:r>
                      <a:endParaRPr kumimoji="0" lang="ru-RU" sz="1200" b="0" kern="120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5274997"/>
                  </a:ext>
                </a:extLst>
              </a:tr>
              <a:tr h="596848">
                <a:tc>
                  <a:txBody>
                    <a:bodyPr vert="horz" wrap="square"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b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Продавец </a:t>
                      </a:r>
                      <a:endParaRPr lang="ru-RU" sz="1200" b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kumimoji="0"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Управление по образованию, спорту и туризму Клецкого районного исполнительного комитета,  тел. (801793) 50680, 50152</a:t>
                      </a:r>
                      <a:endParaRPr kumimoji="0" lang="ru-RU" sz="1200" b="0" kern="12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89363726"/>
                  </a:ext>
                </a:extLst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936296" y="242584"/>
            <a:ext cx="5350203" cy="7232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b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Минская область, </a:t>
            </a:r>
            <a:r>
              <a:rPr lang="ru-RU" b="1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Клецкий район, </a:t>
            </a:r>
            <a:endParaRPr lang="ru-RU" b="1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аг. Карацк, ул. Молодежная, 1, 1А, 1А/1, 1А/2, </a:t>
            </a:r>
            <a:r>
              <a:rPr lang="ru-RU" b="1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1Б</a:t>
            </a:r>
            <a:endParaRPr lang="ru-RU" b="1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711151" y="242584"/>
            <a:ext cx="38321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0000">
              <a:tabLst>
                <a:tab pos="180000"/>
              </a:tabLst>
            </a:pPr>
            <a:r>
              <a:rPr lang="ru-RU" b="1">
                <a:latin typeface="Times New Roman" pitchFamily="18" charset="0"/>
                <a:cs typeface="Times New Roman" pitchFamily="18" charset="0"/>
              </a:rPr>
              <a:t>Расстояние от:	г. Минска – </a:t>
            </a:r>
            <a:r>
              <a:rPr lang="ru-RU" b="1" smtClean="0">
                <a:latin typeface="Times New Roman" pitchFamily="18" charset="0"/>
                <a:cs typeface="Times New Roman" pitchFamily="18" charset="0"/>
              </a:rPr>
              <a:t>148 км</a:t>
            </a:r>
          </a:p>
          <a:p>
            <a:pPr defTabSz="180000">
              <a:tabLst>
                <a:tab pos="180000"/>
              </a:tabLst>
            </a:pPr>
            <a:r>
              <a:rPr lang="ru-RU" b="1" smtClean="0">
                <a:latin typeface="Times New Roman" pitchFamily="18" charset="0"/>
                <a:cs typeface="Times New Roman" pitchFamily="18" charset="0"/>
              </a:rPr>
              <a:t>                            г</a:t>
            </a:r>
            <a:r>
              <a:rPr lang="ru-RU" b="1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b="1" smtClean="0">
                <a:latin typeface="Times New Roman" pitchFamily="18" charset="0"/>
                <a:cs typeface="Times New Roman" pitchFamily="18" charset="0"/>
              </a:rPr>
              <a:t>Клецка </a:t>
            </a:r>
            <a:r>
              <a:rPr lang="ru-RU" b="1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b="1" smtClean="0">
                <a:latin typeface="Times New Roman" pitchFamily="18" charset="0"/>
                <a:cs typeface="Times New Roman" pitchFamily="18" charset="0"/>
              </a:rPr>
              <a:t>17,7 км</a:t>
            </a:r>
            <a:endParaRPr lang="ru-RU" b="1">
              <a:latin typeface="Times New Roman" pitchFamily="18" charset="0"/>
              <a:cs typeface="Times New Roman" pitchFamily="18" charset="0"/>
            </a:endParaRPr>
          </a:p>
          <a:p>
            <a:pPr defTabSz="180000">
              <a:tabLst>
                <a:tab pos="180000"/>
              </a:tabLst>
            </a:pPr>
            <a:r>
              <a:rPr lang="ru-RU" b="1">
                <a:latin typeface="Times New Roman" pitchFamily="18" charset="0"/>
                <a:cs typeface="Times New Roman" pitchFamily="18" charset="0"/>
              </a:rPr>
              <a:t>									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rcRect l="25995" t="21707" r="21121" b="11794"/>
          <a:stretch>
            <a:fillRect/>
          </a:stretch>
        </p:blipFill>
        <p:spPr>
          <a:xfrm>
            <a:off x="440575" y="3906982"/>
            <a:ext cx="4813068" cy="281443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8689"/>
          <a:stretch>
            <a:fillRect/>
          </a:stretch>
        </p:blipFill>
        <p:spPr>
          <a:xfrm>
            <a:off x="440576" y="1100009"/>
            <a:ext cx="4813068" cy="2806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238657"/>
      </p:ext>
    </p:extLst>
  </p:cSld>
  <p:clrMapOvr>
    <a:masterClrMapping/>
  </p:clrMapOvr>
  <p:transition spd="slow" advClick="0" advTm="5000">
    <p:wipe/>
  </p:transition>
  <p:timing/>
</p:sld>
</file>

<file path=ppt/slides/slide7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1356735"/>
              </p:ext>
            </p:extLst>
          </p:nvPr>
        </p:nvGraphicFramePr>
        <p:xfrm>
          <a:off x="5335424" y="1100010"/>
          <a:ext cx="6577413" cy="5674009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1421158">
                  <a:extLst>
                    <a:ext uri="{9D8B030D-6E8A-4147-A177-3AD203B41FA5}">
                      <a16:colId xmlns:a16="http://schemas.microsoft.com/office/drawing/2014/main" val="1978639401"/>
                    </a:ext>
                  </a:extLst>
                </a:gridCol>
                <a:gridCol w="5156255">
                  <a:extLst>
                    <a:ext uri="{9D8B030D-6E8A-4147-A177-3AD203B41FA5}">
                      <a16:colId xmlns:a16="http://schemas.microsoft.com/office/drawing/2014/main" val="1825065903"/>
                    </a:ext>
                  </a:extLst>
                </a:gridCol>
              </a:tblGrid>
              <a:tr h="2350679">
                <a:tc>
                  <a:txBody>
                    <a:bodyPr vert="horz" wrap="square"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b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Сведения о недвижимом имуществе </a:t>
                      </a:r>
                      <a:endParaRPr lang="ru-RU" sz="1200" b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algn="just"/>
                      <a:r>
                        <a:rPr kumimoji="0"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Недвижимое имущество: капитальное строение (инв. № 642/С-27536) – двухэтажное здание школы с пристройкой, общая площадь 1840,9 кв.м, 1975 года постройки, фундамент – ленточный, сборные железобетонные блоки, стены кирпичные, перекрытия – железобетонные плиты, крыша рулонная, совмещенная. Принадлежности: котельная, забор, труба, дорожка, дворовое покрытие; капитальное строение (инв. № 642/С-27537) – одноэтажное здание навеса с пристройкой, общая площадь 76,2 кв.м, 2007 года постройки, фундамент – сборные железобетонные столбы, стены – ж/бетонные плиты, дощатые, крыша  односкатная из асбестоцементных листов; капитальное строение (инв. № 642/С-27538) – одноэтажное здание туалета с выгребом, общая площадь 12,0 кв.м, 2000 года постройки, фундамент – ленточный, бутобетон, стены кирпичные, крыша односкатная из асбестоцементных листов.</a:t>
                      </a:r>
                      <a:endParaRPr kumimoji="0" lang="ru-RU" sz="1200" b="0" kern="12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54754117"/>
                  </a:ext>
                </a:extLst>
              </a:tr>
              <a:tr h="2320542">
                <a:tc>
                  <a:txBody>
                    <a:bodyPr vert="horz" wrap="square"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b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Информация о земельном участке</a:t>
                      </a:r>
                      <a:endParaRPr lang="ru-RU" sz="1200" b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algn="just"/>
                      <a:r>
                        <a:rPr kumimoji="0"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Земельный участок площадью 1,0005 га. Целевое назначение: земельный участок для размещения объектов образования и воспитания. Введены ограничения в использовании части земельного участка площадью 1,0004 га в связи с расположением в водоохраной зоне реки Морочь. </a:t>
                      </a:r>
                    </a:p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kumimoji="0"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Земельный участок предоставляется в аренду сроком на 20 лет со дня государственной регистрации права аренды земельного участка в территориальной организации по государственной регистрации.</a:t>
                      </a:r>
                    </a:p>
                    <a:p>
                      <a:pPr algn="just"/>
                      <a:r>
                        <a:rPr kumimoji="0"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Разрешено в установленном порядке изменение назначения недвижимого имущества и использование земельного участка для размещения административных, общественных зданий, предприятий по обслуживанию населения и других производств, объектов общественного питания, объектов розничной торговли.</a:t>
                      </a:r>
                      <a:endParaRPr kumimoji="0" lang="ru-RU" sz="1200" b="0" kern="12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05087959"/>
                  </a:ext>
                </a:extLst>
              </a:tr>
              <a:tr h="414403">
                <a:tc>
                  <a:txBody>
                    <a:bodyPr vert="horz" wrap="square"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kumimoji="0" lang="ru-RU" sz="1200" b="0" kern="12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Начальная цена </a:t>
                      </a:r>
                      <a:r>
                        <a:rPr kumimoji="0"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продажи, </a:t>
                      </a:r>
                      <a:r>
                        <a:rPr kumimoji="0" lang="ru-RU" sz="1200" b="0" kern="12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рублей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ct val="0"/>
                        </a:spcAft>
                      </a:pPr>
                      <a:r>
                        <a:rPr lang="ru-RU" sz="1200" b="0" smtClean="0">
                          <a:solidFill>
                            <a:sysClr val="windowText" lastClr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Три базовые величины на дату проведения аукциона</a:t>
                      </a:r>
                      <a:endParaRPr lang="ru-RU" sz="1200" b="0" i="1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5274997"/>
                  </a:ext>
                </a:extLst>
              </a:tr>
              <a:tr h="535207">
                <a:tc>
                  <a:txBody>
                    <a:bodyPr vert="horz" wrap="square"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b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Продавец </a:t>
                      </a:r>
                      <a:endParaRPr lang="ru-RU" sz="1200" b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kumimoji="0"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Управление по образованию, спорту и туризму Копыльского районного исполнительного комитета, тел. (801719) 55345, 25875.</a:t>
                      </a:r>
                      <a:endParaRPr kumimoji="0" lang="ru-RU" sz="1200" b="0" kern="12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89363726"/>
                  </a:ext>
                </a:extLst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460002" y="242584"/>
            <a:ext cx="6216978" cy="7232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b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Минская область, </a:t>
            </a:r>
            <a:r>
              <a:rPr lang="ru-RU" b="1" err="1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Копыльский район, </a:t>
            </a:r>
            <a:endParaRPr lang="ru-RU" b="1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д. Чирвоная Дубрава, ул. Задворье, 100А, 100А/1, 100А/2.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711151" y="242584"/>
            <a:ext cx="38321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0000">
              <a:tabLst>
                <a:tab pos="180000"/>
              </a:tabLst>
            </a:pPr>
            <a:r>
              <a:rPr lang="ru-RU" b="1">
                <a:latin typeface="Times New Roman" pitchFamily="18" charset="0"/>
                <a:cs typeface="Times New Roman" pitchFamily="18" charset="0"/>
              </a:rPr>
              <a:t>Расстояние от:	г. Минска – </a:t>
            </a:r>
            <a:r>
              <a:rPr lang="ru-RU" b="1" smtClean="0">
                <a:latin typeface="Times New Roman" pitchFamily="18" charset="0"/>
                <a:cs typeface="Times New Roman" pitchFamily="18" charset="0"/>
              </a:rPr>
              <a:t>150 км</a:t>
            </a:r>
          </a:p>
          <a:p>
            <a:pPr defTabSz="180000">
              <a:tabLst>
                <a:tab pos="180000"/>
              </a:tabLst>
            </a:pPr>
            <a:r>
              <a:rPr lang="ru-RU" b="1" smtClean="0">
                <a:latin typeface="Times New Roman" pitchFamily="18" charset="0"/>
                <a:cs typeface="Times New Roman" pitchFamily="18" charset="0"/>
              </a:rPr>
              <a:t>                            г</a:t>
            </a:r>
            <a:r>
              <a:rPr lang="ru-RU" b="1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b="1" smtClean="0">
                <a:latin typeface="Times New Roman" pitchFamily="18" charset="0"/>
                <a:cs typeface="Times New Roman" pitchFamily="18" charset="0"/>
              </a:rPr>
              <a:t>Копыля </a:t>
            </a:r>
            <a:r>
              <a:rPr lang="ru-RU" b="1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b="1" smtClean="0">
                <a:latin typeface="Times New Roman" pitchFamily="18" charset="0"/>
                <a:cs typeface="Times New Roman" pitchFamily="18" charset="0"/>
              </a:rPr>
              <a:t>33 км</a:t>
            </a:r>
            <a:endParaRPr lang="ru-RU" b="1">
              <a:latin typeface="Times New Roman" pitchFamily="18" charset="0"/>
              <a:cs typeface="Times New Roman" pitchFamily="18" charset="0"/>
            </a:endParaRPr>
          </a:p>
          <a:p>
            <a:pPr defTabSz="180000">
              <a:tabLst>
                <a:tab pos="180000"/>
              </a:tabLst>
            </a:pPr>
            <a:r>
              <a:rPr lang="ru-RU" b="1">
                <a:latin typeface="Times New Roman" pitchFamily="18" charset="0"/>
                <a:cs typeface="Times New Roman" pitchFamily="18" charset="0"/>
              </a:rPr>
              <a:t>									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rcRect l="22423" t="16851" r="21816" b="10300"/>
          <a:stretch>
            <a:fillRect/>
          </a:stretch>
        </p:blipFill>
        <p:spPr>
          <a:xfrm>
            <a:off x="460002" y="3810000"/>
            <a:ext cx="4799530" cy="289217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365" b="40375"/>
          <a:stretch>
            <a:fillRect/>
          </a:stretch>
        </p:blipFill>
        <p:spPr>
          <a:xfrm>
            <a:off x="451162" y="1100010"/>
            <a:ext cx="4808370" cy="2709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263838"/>
      </p:ext>
    </p:extLst>
  </p:cSld>
  <p:clrMapOvr>
    <a:masterClrMapping/>
  </p:clrMapOvr>
  <p:transition spd="slow" advClick="0" advTm="5000">
    <p:wipe/>
  </p:transition>
  <p:timing/>
</p:sld>
</file>

<file path=ppt/slides/slide8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6" name="Прямоугольник 5"/>
          <p:cNvSpPr/>
          <p:nvPr/>
        </p:nvSpPr>
        <p:spPr>
          <a:xfrm>
            <a:off x="658717" y="242584"/>
            <a:ext cx="4971020" cy="7232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Минская область, </a:t>
            </a:r>
            <a:r>
              <a:rPr lang="ru-RU" b="1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Копыль</a:t>
            </a:r>
            <a:r>
              <a:rPr kumimoji="0" lang="ru-RU" sz="1800" b="1" i="0" u="none" strike="noStrike" kern="1200" cap="none" spc="0" normalizeH="0" baseline="0" noProof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ский </a:t>
            </a:r>
            <a:r>
              <a: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район, </a:t>
            </a:r>
          </a:p>
          <a:p>
            <a:pPr lvl="0" algn="just">
              <a:defRPr/>
            </a:pPr>
            <a:r>
              <a:rPr lang="ru-RU" b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д. Смоличи, ул. Советская, 3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711150" y="242584"/>
            <a:ext cx="42616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800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000"/>
              </a:tabLst>
              <a:defRPr/>
            </a:pPr>
            <a:r>
              <a:rPr kumimoji="0" lang="ru-RU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Расстояние от:	г. Минска – </a:t>
            </a:r>
            <a:r>
              <a:rPr kumimoji="0" lang="ru-RU" sz="1800" b="1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151 </a:t>
            </a:r>
            <a:r>
              <a:rPr kumimoji="0" lang="ru-RU" sz="18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км</a:t>
            </a:r>
          </a:p>
          <a:p>
            <a:pPr marL="0" marR="0" lvl="0" indent="0" algn="l" defTabSz="1800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000"/>
              </a:tabLst>
              <a:defRPr/>
            </a:pPr>
            <a:r>
              <a:rPr kumimoji="0" lang="ru-RU" sz="18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									г. </a:t>
            </a:r>
            <a:r>
              <a:rPr kumimoji="0" lang="ru-RU" sz="1800" b="1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Копыля </a:t>
            </a:r>
            <a:r>
              <a:rPr kumimoji="0" lang="ru-RU" sz="18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– </a:t>
            </a:r>
            <a:r>
              <a:rPr kumimoji="0" lang="ru-RU" sz="1800" b="1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41 </a:t>
            </a:r>
            <a:r>
              <a:rPr kumimoji="0" lang="ru-RU" sz="18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км</a:t>
            </a: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5922018"/>
              </p:ext>
            </p:extLst>
          </p:nvPr>
        </p:nvGraphicFramePr>
        <p:xfrm>
          <a:off x="5289846" y="1122552"/>
          <a:ext cx="6810998" cy="5361376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1424734">
                  <a:extLst>
                    <a:ext uri="{9D8B030D-6E8A-4147-A177-3AD203B41FA5}">
                      <a16:colId xmlns:a16="http://schemas.microsoft.com/office/drawing/2014/main" val="1091073166"/>
                    </a:ext>
                  </a:extLst>
                </a:gridCol>
                <a:gridCol w="5386264">
                  <a:extLst>
                    <a:ext uri="{9D8B030D-6E8A-4147-A177-3AD203B41FA5}">
                      <a16:colId xmlns:a16="http://schemas.microsoft.com/office/drawing/2014/main" val="1431800519"/>
                    </a:ext>
                  </a:extLst>
                </a:gridCol>
              </a:tblGrid>
              <a:tr h="1436454">
                <a:tc>
                  <a:txBody>
                    <a:bodyPr vert="horz" wrap="square"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b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Сведения о недвижимом имуществе </a:t>
                      </a:r>
                      <a:endParaRPr lang="ru-RU" sz="1200" b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270510"/>
                        </a:tabLst>
                      </a:pPr>
                      <a:r>
                        <a:rPr kumimoji="0"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Недвижимое имущество: капитальное строение (инв. № 642/С-37434) – здание школы общей площадью 1832,2 кв.м, 1975 года постройки, фундамент – бетон, стены – кирпичи, перегородки – кирпичи, деревянные изделия, перекрытия – плита железобетонная, крыша – рулонные кровельные материалы на битуме. Принадлежности: овощехранилище, погреб, три склада, теневой навес, асфальтобетонное покрытие, калитка, забор, пожарный резервуар.</a:t>
                      </a:r>
                      <a:endParaRPr kumimoji="0" lang="ru-RU" sz="1200" b="0" kern="12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90720499"/>
                  </a:ext>
                </a:extLst>
              </a:tr>
              <a:tr h="2661165">
                <a:tc>
                  <a:txBody>
                    <a:bodyPr vert="horz" wrap="square"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b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Информация о земельном участке</a:t>
                      </a:r>
                      <a:endParaRPr lang="ru-RU" sz="1200" b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algn="just"/>
                      <a:r>
                        <a:rPr kumimoji="0"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Земельный участок площадью 1,6698 га. Целевое назначение: земельный участок для размещения объектов образования и воспитания. Введены ограничения в использовании  части земельного участка площадью 0,0155 га в связи с расположением в охранных зонах  электрических сетей.</a:t>
                      </a:r>
                    </a:p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kumimoji="0"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Земельный участок предоставляется в аренду сроком на 20 лет со дня государственной регистрации права аренды на земельный участок в территориальной организации по государственной регистрации.</a:t>
                      </a:r>
                    </a:p>
                    <a:p>
                      <a:pPr algn="just"/>
                      <a:r>
                        <a:rPr kumimoji="0"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Разрешено в установленном порядке изменение назначения недвижимого имущества и использования земельного участка для размещения административных, общественных зданий, предприятий по обслуживанию населения и других производств, объектов общественного питания, объектов розничной торговли.</a:t>
                      </a:r>
                      <a:endParaRPr kumimoji="0" lang="ru-RU" sz="1200" b="0" kern="12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50211361"/>
                  </a:ext>
                </a:extLst>
              </a:tr>
              <a:tr h="897784">
                <a:tc>
                  <a:txBody>
                    <a:bodyPr vert="horz" wrap="square"/>
                    <a:lstStyle/>
                    <a:p>
                      <a:pPr algn="l">
                        <a:spcBef>
                          <a:spcPct val="0"/>
                        </a:spcBef>
                        <a:spcAft>
                          <a:spcPts val="600"/>
                        </a:spcAft>
                      </a:pPr>
                      <a:r>
                        <a:rPr lang="ru-RU" sz="1200" b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Начальная цена </a:t>
                      </a:r>
                      <a:r>
                        <a:rPr lang="ru-RU" sz="1200" b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продажи, </a:t>
                      </a:r>
                      <a:r>
                        <a:rPr lang="ru-RU" sz="1200" b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рублей</a:t>
                      </a:r>
                      <a:endParaRPr lang="ru-RU" sz="1200" b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kumimoji="0"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213 382,71</a:t>
                      </a:r>
                    </a:p>
                    <a:p>
                      <a:pPr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ru-RU" sz="1200" b="0" i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Начальная цена понижена на 80 %</a:t>
                      </a:r>
                      <a:endParaRPr kumimoji="0" lang="ru-RU" sz="1200" b="0" kern="120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27965385"/>
                  </a:ext>
                </a:extLst>
              </a:tr>
              <a:tr h="365973">
                <a:tc>
                  <a:txBody>
                    <a:bodyPr vert="horz" wrap="square"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b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Продавец </a:t>
                      </a:r>
                      <a:endParaRPr lang="ru-RU" sz="1200" b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kumimoji="0"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Управление по образованию, спорту и туризму Копыльского районного исполнительного комитета, тел. (801719) 55603, 25875</a:t>
                      </a:r>
                      <a:endParaRPr kumimoji="0" lang="ru-RU" sz="1200" b="0" kern="12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70572809"/>
                  </a:ext>
                </a:extLst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205" b="32267"/>
          <a:stretch>
            <a:fillRect/>
          </a:stretch>
        </p:blipFill>
        <p:spPr>
          <a:xfrm>
            <a:off x="399011" y="1122552"/>
            <a:ext cx="4820323" cy="253504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rcRect l="26392" t="20639" r="20129" b="14274"/>
          <a:stretch>
            <a:fillRect/>
          </a:stretch>
        </p:blipFill>
        <p:spPr>
          <a:xfrm>
            <a:off x="399012" y="3657599"/>
            <a:ext cx="4820322" cy="3045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157973"/>
      </p:ext>
    </p:extLst>
  </p:cSld>
  <p:clrMapOvr>
    <a:masterClrMapping/>
  </p:clrMapOvr>
  <p:transition spd="slow" advClick="0" advTm="5000">
    <p:wipe/>
  </p:transition>
  <p:timing/>
</p:sld>
</file>

<file path=ppt/slides/slide9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6" name="Прямоугольник 5"/>
          <p:cNvSpPr/>
          <p:nvPr/>
        </p:nvSpPr>
        <p:spPr>
          <a:xfrm>
            <a:off x="658717" y="242584"/>
            <a:ext cx="4971020" cy="7232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Минская область, </a:t>
            </a:r>
            <a:r>
              <a:rPr kumimoji="0" lang="ru-RU" sz="1800" b="1" i="0" u="none" strike="noStrike" kern="1200" cap="none" spc="0" normalizeH="0" baseline="0" noProof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Любанский район, </a:t>
            </a: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lvl="0" algn="just">
              <a:defRPr/>
            </a:pPr>
            <a:r>
              <a:rPr lang="ru-RU" b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д. Юшковичи, ул. Советская, 19</a:t>
            </a: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3406914"/>
              </p:ext>
            </p:extLst>
          </p:nvPr>
        </p:nvGraphicFramePr>
        <p:xfrm>
          <a:off x="5289846" y="1122551"/>
          <a:ext cx="6810998" cy="5428346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1424734">
                  <a:extLst>
                    <a:ext uri="{9D8B030D-6E8A-4147-A177-3AD203B41FA5}">
                      <a16:colId xmlns:a16="http://schemas.microsoft.com/office/drawing/2014/main" val="1091073166"/>
                    </a:ext>
                  </a:extLst>
                </a:gridCol>
                <a:gridCol w="5386264">
                  <a:extLst>
                    <a:ext uri="{9D8B030D-6E8A-4147-A177-3AD203B41FA5}">
                      <a16:colId xmlns:a16="http://schemas.microsoft.com/office/drawing/2014/main" val="1431800519"/>
                    </a:ext>
                  </a:extLst>
                </a:gridCol>
              </a:tblGrid>
              <a:tr h="1458072">
                <a:tc>
                  <a:txBody>
                    <a:bodyPr vert="horz" wrap="square"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b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Сведения о недвижимом имуществе </a:t>
                      </a:r>
                      <a:endParaRPr lang="ru-RU" sz="1200" b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270510"/>
                        </a:tabLst>
                      </a:pPr>
                      <a:r>
                        <a:rPr kumimoji="0"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Недвижимое имущество: капитальное строение (инв. № 643/С-13801) – одноэтажное административное здание общей площадью 223,3 кв.м, 1973 года постройки, фундамент бетонный ленточный, стены кирпичные, оштукатурены, окрашены, перегородки кирпичные, полные с проемами, чердачные перекрытия – железобетонные плиты, крыша – асбестоцементные листы. Принадлежности: сарай, уборная, крыльца.</a:t>
                      </a:r>
                      <a:endParaRPr kumimoji="0" lang="ru-RU" sz="1200" b="0" kern="12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90720499"/>
                  </a:ext>
                </a:extLst>
              </a:tr>
              <a:tr h="2755148">
                <a:tc>
                  <a:txBody>
                    <a:bodyPr vert="horz" wrap="square"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b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Информация о земельном участке</a:t>
                      </a:r>
                      <a:endParaRPr lang="ru-RU" sz="1200" b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algn="just"/>
                      <a:r>
                        <a:rPr kumimoji="0"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Земельный участок площадью 0,1395 га. Целевое назначение: земельный участок для обслуживания здания сельского Совета с хозяйственными постройками. Введены ограничения в использовании части земельного участка площадью 0,0176 га в связи с его расположением в охранных зонах линий электропередачи напряжением до 1000 вольт. </a:t>
                      </a:r>
                    </a:p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kumimoji="0"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Земельный участок предоставляется в аренду сроком на 99 лет.</a:t>
                      </a:r>
                    </a:p>
                    <a:p>
                      <a:pPr algn="just"/>
                      <a:r>
                        <a:rPr kumimoji="0" lang="ru-RU" sz="1200" b="0" kern="12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 установленном порядке предоставляется возможность изменения целевого назначения земельного участка и использования его для размещения объектов: административного назначения, гостиничного назначения, розничной торговли, оптовой торговли, материально-технического и продовольственного снабжения, заготовок и сбыта продукции, общественного питания, при условии соблюдения градостроительных регламентов, природоохранных требований и в соответствии с противопожарными, санитарными, строительными и иными нормами и правилами.</a:t>
                      </a:r>
                      <a:endParaRPr kumimoji="0" lang="ru-RU" sz="1200" b="0" kern="12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50211361"/>
                  </a:ext>
                </a:extLst>
              </a:tr>
              <a:tr h="843645">
                <a:tc>
                  <a:txBody>
                    <a:bodyPr vert="horz" wrap="square"/>
                    <a:lstStyle/>
                    <a:p>
                      <a:pPr algn="l">
                        <a:spcBef>
                          <a:spcPct val="0"/>
                        </a:spcBef>
                        <a:spcAft>
                          <a:spcPts val="600"/>
                        </a:spcAft>
                      </a:pPr>
                      <a:r>
                        <a:rPr lang="ru-RU" sz="1200" b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Начальная цена </a:t>
                      </a:r>
                      <a:r>
                        <a:rPr lang="ru-RU" sz="1200" b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продажи, </a:t>
                      </a:r>
                      <a:r>
                        <a:rPr lang="ru-RU" sz="1200" b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рублей</a:t>
                      </a:r>
                      <a:endParaRPr lang="ru-RU" sz="1200" b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ct val="0"/>
                        </a:spcAft>
                      </a:pPr>
                      <a:r>
                        <a:rPr lang="ru-RU" sz="1200" b="0" smtClean="0">
                          <a:solidFill>
                            <a:sysClr val="windowText" lastClr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Одна базовая величина на дату проведения аукциона</a:t>
                      </a:r>
                      <a:endParaRPr lang="ru-RU" sz="1200" b="0" i="1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27965385"/>
                  </a:ext>
                </a:extLst>
              </a:tr>
              <a:tr h="371481">
                <a:tc>
                  <a:txBody>
                    <a:bodyPr vert="horz" wrap="square"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200" b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Продавец </a:t>
                      </a:r>
                      <a:endParaRPr lang="ru-RU" sz="1200" b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kumimoji="0" lang="ru-RU" sz="1200" b="0" kern="1200" err="1" smtClean="0">
                          <a:solidFill>
                            <a:sysClr val="windowText" lastClr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Юшковичский сельский исполнительный комитет, тел. (801794) 63071.</a:t>
                      </a:r>
                      <a:endParaRPr kumimoji="0" lang="ru-RU" sz="1200" b="0" kern="1200">
                        <a:solidFill>
                          <a:sysClr val="windowText" lastClr="000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70572809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6711150" y="242584"/>
            <a:ext cx="42616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800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000"/>
              </a:tabLst>
              <a:defRPr/>
            </a:pPr>
            <a:r>
              <a:rPr kumimoji="0" lang="ru-RU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Расстояние от:	г. Минска – </a:t>
            </a:r>
            <a:r>
              <a:rPr kumimoji="0" lang="ru-RU" sz="1800" b="1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145</a:t>
            </a:r>
            <a:r>
              <a:rPr kumimoji="0" lang="ru-RU" sz="1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ru-RU" sz="18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км</a:t>
            </a:r>
          </a:p>
          <a:p>
            <a:pPr marL="0" marR="0" lvl="0" indent="0" algn="l" defTabSz="1800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000"/>
              </a:tabLst>
              <a:defRPr/>
            </a:pPr>
            <a:r>
              <a:rPr kumimoji="0" lang="ru-RU" sz="18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									г. </a:t>
            </a:r>
            <a:r>
              <a:rPr kumimoji="0" lang="ru-RU" sz="1800" b="1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Любань </a:t>
            </a:r>
            <a:r>
              <a:rPr kumimoji="0" lang="ru-RU" sz="18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– </a:t>
            </a:r>
            <a:r>
              <a:rPr kumimoji="0" lang="ru-RU" sz="1800" b="1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10,7 </a:t>
            </a:r>
            <a:r>
              <a:rPr kumimoji="0" lang="ru-RU" sz="18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км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39" b="26686"/>
          <a:stretch>
            <a:fillRect/>
          </a:stretch>
        </p:blipFill>
        <p:spPr>
          <a:xfrm>
            <a:off x="384997" y="1122552"/>
            <a:ext cx="4805456" cy="271417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rcRect l="30459" t="22496" r="17749" b="21412"/>
          <a:stretch>
            <a:fillRect/>
          </a:stretch>
        </p:blipFill>
        <p:spPr>
          <a:xfrm>
            <a:off x="384997" y="3836724"/>
            <a:ext cx="4805456" cy="2864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486217"/>
      </p:ext>
    </p:extLst>
  </p:cSld>
  <p:clrMapOvr>
    <a:masterClrMapping/>
  </p:clrMapOvr>
  <p:transition spd="slow" advClick="0" advTm="5000">
    <p:wipe/>
  </p:transition>
  <p:timing/>
</p:sld>
</file>

<file path=ppt/tags/tag1.xml><?xml version="1.0" encoding="utf-8"?>
<p:tagLst xmlns:p="http://schemas.openxmlformats.org/presentationml/2006/main">
  <p:tag name="AS_NET" val="4.0.30319.42000"/>
  <p:tag name="AS_OS" val="Microsoft Windows NT 10.0.14393.0"/>
  <p:tag name="AS_RELEASE_DATE" val="2019.12.14"/>
  <p:tag name="AS_TITLE" val="Aspose.Slides for .NET 4.0 Client Profile"/>
  <p:tag name="AS_VERSION" val="19.12"/>
</p:tagLst>
</file>

<file path=ppt/theme/_rels/theme1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1.jpeg" /><Relationship Id="rId2" Type="http://schemas.openxmlformats.org/officeDocument/2006/relationships/image" Target="../media/image2.jpeg" /></Relationships>
</file>

<file path=ppt/theme/theme1.xml><?xml version="1.0" encoding="utf-8"?>
<a:theme xmlns:r="http://schemas.openxmlformats.org/officeDocument/2006/relationships" xmlns:a="http://schemas.openxmlformats.org/drawingml/2006/main" name="Трек">
  <a:themeElements>
    <a:clrScheme name="Справедливость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Трек">
      <a:majorFont>
        <a:latin typeface="Franklin Gothic Medium"/>
        <a:ea typeface="Arial"/>
        <a:cs typeface="Arial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Arial"/>
        <a:cs typeface="Arial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blipFill>
          <a:blip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</a:theme>
</file>

<file path=ppt/theme/theme2.xml><?xml version="1.0" encoding="utf-8"?>
<a:theme xmlns:r="http://schemas.openxmlformats.org/officeDocument/2006/relationships"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r="http://schemas.openxmlformats.org/officeDocument/2006/relationships"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r="http://schemas.openxmlformats.org/officeDocument/2006/relationships" xmlns:a="http://schemas.openxmlformats.org/drawingml/2006/main">
  <a:clrScheme name="Справедливость">
    <a:dk1>
      <a:sysClr val="windowText" lastClr="000000"/>
    </a:dk1>
    <a:lt1>
      <a:sysClr val="window" lastClr="FFFFFF"/>
    </a:lt1>
    <a:dk2>
      <a:srgbClr val="696464"/>
    </a:dk2>
    <a:lt2>
      <a:srgbClr val="E9E5DC"/>
    </a:lt2>
    <a:accent1>
      <a:srgbClr val="D34817"/>
    </a:accent1>
    <a:accent2>
      <a:srgbClr val="9B2D1F"/>
    </a:accent2>
    <a:accent3>
      <a:srgbClr val="A28E6A"/>
    </a:accent3>
    <a:accent4>
      <a:srgbClr val="956251"/>
    </a:accent4>
    <a:accent5>
      <a:srgbClr val="918485"/>
    </a:accent5>
    <a:accent6>
      <a:srgbClr val="855D5D"/>
    </a:accent6>
    <a:hlink>
      <a:srgbClr val="CC9900"/>
    </a:hlink>
    <a:folHlink>
      <a:srgbClr val="96A9A9"/>
    </a:folHlink>
  </a:clrScheme>
</a:themeOverride>
</file>

<file path=docProps/app.xml><?xml version="1.0" encoding="utf-8"?>
<Properties xmlns:vt="http://schemas.openxmlformats.org/officeDocument/2006/docPropsVTypes" xmlns="http://schemas.openxmlformats.org/officeDocument/2006/extended-properties">
  <Template>Office Theme</Template>
  <Company/>
  <PresentationFormat>Широкоэкранный</PresentationFormat>
  <Paragraphs>68</Paragraphs>
  <Slides>18</Slides>
  <Notes>18</Notes>
  <TotalTime>3150</TotalTime>
  <HiddenSlides>0</HiddenSlides>
  <MMClips>1</MMClips>
  <ScaleCrop>0</ScaleCrop>
  <HeadingPairs>
    <vt:vector baseType="variant" size="6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baseType="lpstr" size="26">
      <vt:lpstr>Arial</vt:lpstr>
      <vt:lpstr>Franklin Gothic Medium</vt:lpstr>
      <vt:lpstr>Franklin Gothic Book</vt:lpstr>
      <vt:lpstr>Wingdings 2</vt:lpstr>
      <vt:lpstr>Calibri Light</vt:lpstr>
      <vt:lpstr>Calibri</vt:lpstr>
      <vt:lpstr>Times New Roman</vt:lpstr>
      <vt:lpstr>Трек</vt:lpstr>
      <vt:lpstr>Неиспользуемые объекты недвижимости государственной собственности, предлагаемые для продажи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0</LinksUpToDate>
  <SharedDoc>0</SharedDoc>
  <HyperlinksChanged>0</HyperlinksChanged>
  <Application>Aspose.Slides for .NET</Application>
  <AppVersion>19.1200</AppVersion>
</Properties>
</file>

<file path=docProps/core.xml><?xml version="1.0" encoding="utf-8"?>
<cp:coreProperties xmlns:dc="http://purl.org/dc/elements/1.1/" xmlns:dcterms="http://purl.org/dc/terms/" xmlns:dcmitype="http://purl.org/dc/dcmitype/" xmlns:xsi="http://www.w3.org/2001/XMLSchema-instance" xmlns:cp="http://schemas.openxmlformats.org/package/2006/metadata/core-properties">
  <dc:title>Презентация PowerPoint</dc:title>
  <dc:creator>Ткаченко Галина Александровна</dc:creator>
  <cp:lastModifiedBy>Ярошевич Анастасия Юрьевна</cp:lastModifiedBy>
  <cp:revision>270</cp:revision>
  <cp:lastPrinted>2023-06-28T08:30:04.000</cp:lastPrinted>
  <dcterms:created xsi:type="dcterms:W3CDTF">2022-07-28T11:54:03Z</dcterms:created>
  <dcterms:modified xsi:type="dcterms:W3CDTF">2023-06-28T11:59:08Z</dcterms:modified>
</cp:coreProperties>
</file>