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pptx" ContentType="application/vnd.openxmlformats-officedocument.presentationml.presentation"/>
  <Override PartName="/ppt/charts/colors1.xml" ContentType="application/vnd.ms-office.chartcolorstyl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39" r:id="rId1"/>
  </p:sldMasterIdLst>
  <p:notesMasterIdLst>
    <p:notesMasterId r:id="rId11"/>
  </p:notesMasterIdLst>
  <p:sldIdLst>
    <p:sldId id="256" r:id="rId2"/>
    <p:sldId id="406" r:id="rId3"/>
    <p:sldId id="417" r:id="rId4"/>
    <p:sldId id="385" r:id="rId5"/>
    <p:sldId id="418" r:id="rId6"/>
    <p:sldId id="394" r:id="rId7"/>
    <p:sldId id="379" r:id="rId8"/>
    <p:sldId id="263" r:id="rId9"/>
    <p:sldId id="262" r:id="rId10"/>
  </p:sldIdLst>
  <p:sldSz cx="12192000" cy="6858000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Пользователь Windows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FFFF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267" autoAdjust="0"/>
  </p:normalViewPr>
  <p:slideViewPr>
    <p:cSldViewPr snapToGrid="0">
      <p:cViewPr varScale="1">
        <p:scale>
          <a:sx n="65" d="100"/>
          <a:sy n="65" d="100"/>
        </p:scale>
        <p:origin x="-894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3114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реки</c:v>
                </c:pt>
              </c:strCache>
            </c:strRef>
          </c:tx>
          <c:spPr>
            <a:solidFill>
              <a:srgbClr val="61D6FF"/>
            </a:solidFill>
            <a:ln>
              <a:noFill/>
            </a:ln>
            <a:effectLst/>
          </c:spPr>
          <c:dLbls>
            <c:spPr>
              <a:solidFill>
                <a:schemeClr val="tx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Base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Лист1!$A$2:$A$24</c:f>
              <c:strCache>
                <c:ptCount val="23"/>
                <c:pt idx="0">
                  <c:v>Березинский</c:v>
                </c:pt>
                <c:pt idx="1">
                  <c:v>Борисовский</c:v>
                </c:pt>
                <c:pt idx="2">
                  <c:v>Вилейский</c:v>
                </c:pt>
                <c:pt idx="3">
                  <c:v>Воложинский</c:v>
                </c:pt>
                <c:pt idx="4">
                  <c:v>Дзержинский</c:v>
                </c:pt>
                <c:pt idx="5">
                  <c:v>Клецкий</c:v>
                </c:pt>
                <c:pt idx="6">
                  <c:v>Копыльский</c:v>
                </c:pt>
                <c:pt idx="7">
                  <c:v>Крупский</c:v>
                </c:pt>
                <c:pt idx="8">
                  <c:v>Логойский</c:v>
                </c:pt>
                <c:pt idx="9">
                  <c:v>Любанский</c:v>
                </c:pt>
                <c:pt idx="10">
                  <c:v>Минский</c:v>
                </c:pt>
                <c:pt idx="11">
                  <c:v>Молодечненский</c:v>
                </c:pt>
                <c:pt idx="12">
                  <c:v>Мядельский</c:v>
                </c:pt>
                <c:pt idx="13">
                  <c:v>Несвижский</c:v>
                </c:pt>
                <c:pt idx="14">
                  <c:v>Пуховичский</c:v>
                </c:pt>
                <c:pt idx="15">
                  <c:v>Слуцкий</c:v>
                </c:pt>
                <c:pt idx="16">
                  <c:v>Смолевичский</c:v>
                </c:pt>
                <c:pt idx="17">
                  <c:v>Солигорский</c:v>
                </c:pt>
                <c:pt idx="18">
                  <c:v>Стародорожский</c:v>
                </c:pt>
                <c:pt idx="19">
                  <c:v>Столбцовский</c:v>
                </c:pt>
                <c:pt idx="20">
                  <c:v>Узденский</c:v>
                </c:pt>
                <c:pt idx="21">
                  <c:v>Червенский</c:v>
                </c:pt>
                <c:pt idx="22">
                  <c:v>Жодино</c:v>
                </c:pt>
              </c:strCache>
            </c:strRef>
          </c:cat>
          <c:val>
            <c:numRef>
              <c:f>Лист1!$B$2:$B$24</c:f>
              <c:numCache>
                <c:formatCode>General</c:formatCode>
                <c:ptCount val="23"/>
                <c:pt idx="0">
                  <c:v>33</c:v>
                </c:pt>
                <c:pt idx="1">
                  <c:v>44</c:v>
                </c:pt>
                <c:pt idx="2">
                  <c:v>38</c:v>
                </c:pt>
                <c:pt idx="3">
                  <c:v>38</c:v>
                </c:pt>
                <c:pt idx="4">
                  <c:v>18</c:v>
                </c:pt>
                <c:pt idx="5">
                  <c:v>9</c:v>
                </c:pt>
                <c:pt idx="6">
                  <c:v>27</c:v>
                </c:pt>
                <c:pt idx="7">
                  <c:v>24</c:v>
                </c:pt>
                <c:pt idx="8">
                  <c:v>41</c:v>
                </c:pt>
                <c:pt idx="9">
                  <c:v>3</c:v>
                </c:pt>
                <c:pt idx="10">
                  <c:v>21</c:v>
                </c:pt>
                <c:pt idx="11">
                  <c:v>23</c:v>
                </c:pt>
                <c:pt idx="12">
                  <c:v>33</c:v>
                </c:pt>
                <c:pt idx="13">
                  <c:v>16</c:v>
                </c:pt>
                <c:pt idx="14">
                  <c:v>36</c:v>
                </c:pt>
                <c:pt idx="15">
                  <c:v>22</c:v>
                </c:pt>
                <c:pt idx="16">
                  <c:v>21</c:v>
                </c:pt>
                <c:pt idx="17">
                  <c:v>20</c:v>
                </c:pt>
                <c:pt idx="18">
                  <c:v>17</c:v>
                </c:pt>
                <c:pt idx="19">
                  <c:v>36</c:v>
                </c:pt>
                <c:pt idx="20">
                  <c:v>18</c:v>
                </c:pt>
                <c:pt idx="21">
                  <c:v>19</c:v>
                </c:pt>
                <c:pt idx="2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BB1-4A4B-84FF-6CC24882462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ручьи</c:v>
                </c:pt>
              </c:strCache>
            </c:strRef>
          </c:tx>
          <c:spPr>
            <a:solidFill>
              <a:srgbClr val="00467A"/>
            </a:solidFill>
            <a:ln>
              <a:noFill/>
            </a:ln>
            <a:effectLst/>
          </c:spPr>
          <c:dLbls>
            <c:dLbl>
              <c:idx val="5"/>
              <c:layout>
                <c:manualLayout>
                  <c:x val="-3.1250000000000592E-3"/>
                  <c:y val="-3.0378135434415983E-2"/>
                </c:manualLayout>
              </c:layout>
              <c:dLblPos val="ctr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C47-4494-82A1-1A54CBDEF9B3}"/>
                </c:ext>
              </c:extLst>
            </c:dLbl>
            <c:spPr>
              <a:solidFill>
                <a:schemeClr val="tx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Лист1!$A$2:$A$24</c:f>
              <c:strCache>
                <c:ptCount val="23"/>
                <c:pt idx="0">
                  <c:v>Березинский</c:v>
                </c:pt>
                <c:pt idx="1">
                  <c:v>Борисовский</c:v>
                </c:pt>
                <c:pt idx="2">
                  <c:v>Вилейский</c:v>
                </c:pt>
                <c:pt idx="3">
                  <c:v>Воложинский</c:v>
                </c:pt>
                <c:pt idx="4">
                  <c:v>Дзержинский</c:v>
                </c:pt>
                <c:pt idx="5">
                  <c:v>Клецкий</c:v>
                </c:pt>
                <c:pt idx="6">
                  <c:v>Копыльский</c:v>
                </c:pt>
                <c:pt idx="7">
                  <c:v>Крупский</c:v>
                </c:pt>
                <c:pt idx="8">
                  <c:v>Логойский</c:v>
                </c:pt>
                <c:pt idx="9">
                  <c:v>Любанский</c:v>
                </c:pt>
                <c:pt idx="10">
                  <c:v>Минский</c:v>
                </c:pt>
                <c:pt idx="11">
                  <c:v>Молодечненский</c:v>
                </c:pt>
                <c:pt idx="12">
                  <c:v>Мядельский</c:v>
                </c:pt>
                <c:pt idx="13">
                  <c:v>Несвижский</c:v>
                </c:pt>
                <c:pt idx="14">
                  <c:v>Пуховичский</c:v>
                </c:pt>
                <c:pt idx="15">
                  <c:v>Слуцкий</c:v>
                </c:pt>
                <c:pt idx="16">
                  <c:v>Смолевичский</c:v>
                </c:pt>
                <c:pt idx="17">
                  <c:v>Солигорский</c:v>
                </c:pt>
                <c:pt idx="18">
                  <c:v>Стародорожский</c:v>
                </c:pt>
                <c:pt idx="19">
                  <c:v>Столбцовский</c:v>
                </c:pt>
                <c:pt idx="20">
                  <c:v>Узденский</c:v>
                </c:pt>
                <c:pt idx="21">
                  <c:v>Червенский</c:v>
                </c:pt>
                <c:pt idx="22">
                  <c:v>Жодино</c:v>
                </c:pt>
              </c:strCache>
            </c:strRef>
          </c:cat>
          <c:val>
            <c:numRef>
              <c:f>Лист1!$C$2:$C$24</c:f>
              <c:numCache>
                <c:formatCode>General</c:formatCode>
                <c:ptCount val="23"/>
                <c:pt idx="0">
                  <c:v>44</c:v>
                </c:pt>
                <c:pt idx="1">
                  <c:v>10</c:v>
                </c:pt>
                <c:pt idx="2">
                  <c:v>9</c:v>
                </c:pt>
                <c:pt idx="4">
                  <c:v>88</c:v>
                </c:pt>
                <c:pt idx="5">
                  <c:v>4</c:v>
                </c:pt>
                <c:pt idx="6">
                  <c:v>1</c:v>
                </c:pt>
                <c:pt idx="7">
                  <c:v>28</c:v>
                </c:pt>
                <c:pt idx="8">
                  <c:v>35</c:v>
                </c:pt>
                <c:pt idx="9">
                  <c:v>28</c:v>
                </c:pt>
                <c:pt idx="10">
                  <c:v>68</c:v>
                </c:pt>
                <c:pt idx="11">
                  <c:v>21</c:v>
                </c:pt>
                <c:pt idx="12">
                  <c:v>67</c:v>
                </c:pt>
                <c:pt idx="15">
                  <c:v>5</c:v>
                </c:pt>
                <c:pt idx="16">
                  <c:v>19</c:v>
                </c:pt>
                <c:pt idx="18">
                  <c:v>6</c:v>
                </c:pt>
                <c:pt idx="19">
                  <c:v>57</c:v>
                </c:pt>
                <c:pt idx="20">
                  <c:v>23</c:v>
                </c:pt>
                <c:pt idx="21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08A-4A72-B6AF-6D1C1B21B37B}"/>
            </c:ext>
          </c:extLst>
        </c:ser>
        <c:dLbls/>
        <c:gapWidth val="219"/>
        <c:overlap val="100"/>
        <c:axId val="143971840"/>
        <c:axId val="143973376"/>
      </c:barChart>
      <c:catAx>
        <c:axId val="1439718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973376"/>
        <c:crosses val="autoZero"/>
        <c:auto val="1"/>
        <c:lblAlgn val="ctr"/>
        <c:lblOffset val="100"/>
      </c:catAx>
      <c:valAx>
        <c:axId val="14397337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3971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0070C0"/>
            </a:solidFill>
          </c:spP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Лист1!$A$2:$A$24</c:f>
              <c:strCache>
                <c:ptCount val="23"/>
                <c:pt idx="0">
                  <c:v>Березинский</c:v>
                </c:pt>
                <c:pt idx="1">
                  <c:v>Борисовский</c:v>
                </c:pt>
                <c:pt idx="2">
                  <c:v>Вилейский</c:v>
                </c:pt>
                <c:pt idx="3">
                  <c:v>Воложинский</c:v>
                </c:pt>
                <c:pt idx="4">
                  <c:v>Дзержинский</c:v>
                </c:pt>
                <c:pt idx="5">
                  <c:v>Клецкий</c:v>
                </c:pt>
                <c:pt idx="6">
                  <c:v>Копыльский</c:v>
                </c:pt>
                <c:pt idx="7">
                  <c:v>Крупский</c:v>
                </c:pt>
                <c:pt idx="8">
                  <c:v>Логойский</c:v>
                </c:pt>
                <c:pt idx="9">
                  <c:v>Любанский</c:v>
                </c:pt>
                <c:pt idx="10">
                  <c:v>Минский</c:v>
                </c:pt>
                <c:pt idx="11">
                  <c:v>Молодечненский</c:v>
                </c:pt>
                <c:pt idx="12">
                  <c:v>Мядельский</c:v>
                </c:pt>
                <c:pt idx="13">
                  <c:v>Несвижский</c:v>
                </c:pt>
                <c:pt idx="14">
                  <c:v>Пуховичский</c:v>
                </c:pt>
                <c:pt idx="15">
                  <c:v>Слуцкий</c:v>
                </c:pt>
                <c:pt idx="16">
                  <c:v>Смолевичский</c:v>
                </c:pt>
                <c:pt idx="17">
                  <c:v>Солигорский</c:v>
                </c:pt>
                <c:pt idx="18">
                  <c:v>Стародорожский</c:v>
                </c:pt>
                <c:pt idx="19">
                  <c:v>Столбцовский</c:v>
                </c:pt>
                <c:pt idx="20">
                  <c:v>Узденский</c:v>
                </c:pt>
                <c:pt idx="21">
                  <c:v>Червенский</c:v>
                </c:pt>
                <c:pt idx="22">
                  <c:v>Жодино</c:v>
                </c:pt>
              </c:strCache>
            </c:strRef>
          </c:cat>
          <c:val>
            <c:numRef>
              <c:f>Лист1!$B$2:$B$24</c:f>
              <c:numCache>
                <c:formatCode>General</c:formatCode>
                <c:ptCount val="23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7</c:v>
                </c:pt>
                <c:pt idx="4">
                  <c:v>2</c:v>
                </c:pt>
                <c:pt idx="5">
                  <c:v>1</c:v>
                </c:pt>
                <c:pt idx="6">
                  <c:v>6</c:v>
                </c:pt>
                <c:pt idx="7">
                  <c:v>1</c:v>
                </c:pt>
                <c:pt idx="8">
                  <c:v>10</c:v>
                </c:pt>
                <c:pt idx="9">
                  <c:v>5</c:v>
                </c:pt>
                <c:pt idx="10">
                  <c:v>4</c:v>
                </c:pt>
                <c:pt idx="11">
                  <c:v>9</c:v>
                </c:pt>
                <c:pt idx="12">
                  <c:v>2</c:v>
                </c:pt>
                <c:pt idx="13">
                  <c:v>2</c:v>
                </c:pt>
                <c:pt idx="14">
                  <c:v>3</c:v>
                </c:pt>
                <c:pt idx="15">
                  <c:v>3</c:v>
                </c:pt>
                <c:pt idx="16">
                  <c:v>4</c:v>
                </c:pt>
                <c:pt idx="17">
                  <c:v>1</c:v>
                </c:pt>
                <c:pt idx="18">
                  <c:v>5</c:v>
                </c:pt>
                <c:pt idx="19">
                  <c:v>5</c:v>
                </c:pt>
                <c:pt idx="20">
                  <c:v>1</c:v>
                </c:pt>
                <c:pt idx="21">
                  <c:v>0</c:v>
                </c:pt>
                <c:pt idx="22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9E2-4B31-9875-7731E57AFE27}"/>
            </c:ext>
          </c:extLst>
        </c:ser>
        <c:dLbls/>
        <c:axId val="144535552"/>
        <c:axId val="144537088"/>
      </c:barChart>
      <c:catAx>
        <c:axId val="144535552"/>
        <c:scaling>
          <c:orientation val="minMax"/>
        </c:scaling>
        <c:axPos val="b"/>
        <c:majorGridlines/>
        <c:numFmt formatCode="General" sourceLinked="0"/>
        <c:tickLblPos val="nextTo"/>
        <c:txPr>
          <a:bodyPr/>
          <a:lstStyle/>
          <a:p>
            <a:pPr>
              <a:defRPr baseline="0">
                <a:solidFill>
                  <a:schemeClr val="bg1"/>
                </a:solidFill>
              </a:defRPr>
            </a:pPr>
            <a:endParaRPr lang="ru-RU"/>
          </a:p>
        </c:txPr>
        <c:crossAx val="144537088"/>
        <c:crosses val="autoZero"/>
        <c:auto val="1"/>
        <c:lblAlgn val="ctr"/>
        <c:lblOffset val="100"/>
      </c:catAx>
      <c:valAx>
        <c:axId val="144537088"/>
        <c:scaling>
          <c:orientation val="minMax"/>
        </c:scaling>
        <c:axPos val="l"/>
        <c:majorGridlines/>
        <c:numFmt formatCode="General" sourceLinked="1"/>
        <c:tickLblPos val="nextTo"/>
        <c:crossAx val="1445355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0.04511</cdr:x>
      <cdr:y>0.06859</cdr:y>
    </cdr:from>
    <cdr:to>
      <cdr:x>0.12838</cdr:x>
      <cdr:y>0.20874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95300" y="447503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  <cdr:relSizeAnchor xmlns:cdr="http://schemas.openxmlformats.org/drawingml/2006/chartDrawing">
    <cdr:from>
      <cdr:x>0.06939</cdr:x>
      <cdr:y>0.06859</cdr:y>
    </cdr:from>
    <cdr:to>
      <cdr:x>0.94605</cdr:x>
      <cdr:y>0.20874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62000" y="447503"/>
          <a:ext cx="96266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600" dirty="0"/>
        </a:p>
      </cdr:txBody>
    </cdr:sp>
  </cdr:relSizeAnchor>
  <cdr:relSizeAnchor xmlns:cdr="http://schemas.openxmlformats.org/drawingml/2006/chartDrawing">
    <cdr:from>
      <cdr:x>0.09368</cdr:x>
      <cdr:y>0.09049</cdr:y>
    </cdr:from>
    <cdr:to>
      <cdr:x>0.17695</cdr:x>
      <cdr:y>0.23064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028700" y="59037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/>
            <a:t>Сведения о разработке в 2021 году промышленных карьеров в разрезе районов</a:t>
          </a:r>
          <a:endParaRPr lang="en-US" sz="1800" b="1" dirty="0"/>
        </a:p>
      </cdr:txBody>
    </cdr:sp>
  </cdr:relSizeAnchor>
  <cdr:relSizeAnchor xmlns:cdr="http://schemas.openxmlformats.org/drawingml/2006/chartDrawing">
    <cdr:from>
      <cdr:x>0.67079</cdr:x>
      <cdr:y>0.20144</cdr:y>
    </cdr:from>
    <cdr:to>
      <cdr:x>0.75406</cdr:x>
      <cdr:y>0.34159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7366000" y="131427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/>
            <a:t>Общее количество разрабатываемых</a:t>
          </a:r>
        </a:p>
        <a:p xmlns:a="http://schemas.openxmlformats.org/drawingml/2006/main">
          <a:r>
            <a:rPr lang="ru-RU" dirty="0"/>
            <a:t>карьеров по Минской области </a:t>
          </a:r>
        </a:p>
        <a:p xmlns:a="http://schemas.openxmlformats.org/drawingml/2006/main">
          <a:r>
            <a:rPr lang="ru-RU" sz="1100" dirty="0"/>
            <a:t>составляет 74 шт.</a:t>
          </a:r>
          <a:endParaRPr lang="en-US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3238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3238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C8EF4A0-7CC0-414A-9101-0F3CCECE94CF}" type="datetimeFigureOut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0213" cy="3944938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3237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3237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B88EBE9-B9DA-4747-84A3-26DDDAB584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15"/>
          <p:cNvCxnSpPr/>
          <p:nvPr/>
        </p:nvCxnSpPr>
        <p:spPr>
          <a:xfrm flipH="1">
            <a:off x="8228013" y="7938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6"/>
          <p:cNvCxnSpPr/>
          <p:nvPr/>
        </p:nvCxnSpPr>
        <p:spPr>
          <a:xfrm flipH="1">
            <a:off x="6108700" y="92075"/>
            <a:ext cx="6080125" cy="608012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0"/>
          <p:cNvCxnSpPr/>
          <p:nvPr/>
        </p:nvCxnSpPr>
        <p:spPr>
          <a:xfrm flipH="1">
            <a:off x="7335838" y="31750"/>
            <a:ext cx="4852987" cy="48529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2"/>
          <p:cNvCxnSpPr/>
          <p:nvPr/>
        </p:nvCxnSpPr>
        <p:spPr>
          <a:xfrm flipH="1">
            <a:off x="7845425" y="609600"/>
            <a:ext cx="4343400" cy="43434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/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C9797-BEFB-4729-9DDB-BB7878BDDC7D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9E15E-7705-4677-8516-EE69FBEB86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8B289-7F53-49D8-BF9D-ED2405C636CC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E0AAB-5166-4BD0-B186-CAF87A65A1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/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9A866-BD1D-49C1-93D3-32F449C8BA86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39AF6-E991-4582-9E9C-76CE6E4F09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/>
          <p:nvPr/>
        </p:nvSpPr>
        <p:spPr>
          <a:xfrm>
            <a:off x="531813" y="812800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“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10285413" y="2768600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/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0C24C-F353-4669-AE3B-92AABE99D7B3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2086A-82BB-4B74-A6DE-A7484D81CC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/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6056F-4C55-4CC6-BB0D-7F71359503F7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6C065-8675-43A9-8403-1D180F7F18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0"/>
          <p:cNvSpPr txBox="1"/>
          <p:nvPr/>
        </p:nvSpPr>
        <p:spPr>
          <a:xfrm>
            <a:off x="531813" y="812800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“</a:t>
            </a:r>
          </a:p>
        </p:txBody>
      </p:sp>
      <p:sp>
        <p:nvSpPr>
          <p:cNvPr id="6" name="TextBox 11"/>
          <p:cNvSpPr txBox="1"/>
          <p:nvPr/>
        </p:nvSpPr>
        <p:spPr>
          <a:xfrm>
            <a:off x="10285413" y="2768600"/>
            <a:ext cx="609600" cy="584200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latin typeface="+mn-lt"/>
                <a:cs typeface="+mn-cs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/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8B693-4D01-4B97-88FA-82F5B7137DB3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19C5D-B35E-4AF7-BC8B-B8C56E0FFA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/>
          <a:lstStyle>
            <a:lvl1pPr>
              <a:defRPr lang="en-US" b="0" dirty="0"/>
            </a:lvl1pPr>
          </a:lstStyle>
          <a:p>
            <a:pPr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C3A13-24D0-4546-B513-33F7D10DA5D4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B6021-E953-452C-90D2-59FDC13F55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58696-5492-4089-8992-9FDEFDD26C23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79818-009A-41F9-ABC7-D6FF6127F9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722AD-9AD0-4B5E-BD60-A8DE900184CA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FEE3F-5E79-4663-8380-79175E104D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EE27B-E4F2-451A-832A-1A7410E6F68E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570F0-2A15-47E1-A743-5D22671A75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/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D5F1B-1381-461C-980C-3EC47C012738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D1F9D-AE42-4731-B84B-40719DB2CA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05353-B2BA-4831-8B25-ED910C39F640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1D1CA-F5D4-476D-9A1D-A6013E917A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09591-3F7A-4732-890F-B44059BD7F79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66F5C-525F-4959-BF5C-FF437D6D1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DD681-CD08-47F3-BE84-DAA4C62AE75F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65B0B-1AE8-4827-B12E-59065F69D2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3B0DA-A344-46DE-9478-FF7AF7A3A35A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10CE4-8654-4196-83F1-0E08A81E98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CC79A-E884-460C-931D-D32901A807EF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78814-7AF4-45DB-A135-E560130BC7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2DD6D-90C5-440E-9A79-3D21C975692B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11942-B9F8-4413-8B31-85A053BC8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6"/>
          <p:cNvGrpSpPr>
            <a:grpSpLocks/>
          </p:cNvGrpSpPr>
          <p:nvPr/>
        </p:nvGrpSpPr>
        <p:grpSpPr bwMode="auto">
          <a:xfrm>
            <a:off x="9207500" y="2963863"/>
            <a:ext cx="2981325" cy="320833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5852" y="2963333"/>
              <a:ext cx="912975" cy="91296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83"/>
              <a:ext cx="2981858" cy="2981817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3013" y="3285648"/>
              <a:ext cx="1895814" cy="1895788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853" y="3131636"/>
              <a:ext cx="1744974" cy="174495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600" y="3682589"/>
              <a:ext cx="1270227" cy="127021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3" y="4487863"/>
            <a:ext cx="8534400" cy="150653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458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4213" y="685800"/>
            <a:ext cx="8534400" cy="361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3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b="0" i="0" smtClean="0">
                <a:solidFill>
                  <a:schemeClr val="bg2">
                    <a:lumMod val="5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7B108DFA-35F5-4813-BD06-FF6430DFDBF8}" type="datetime1">
              <a:rPr lang="ru-RU"/>
              <a:pPr>
                <a:defRPr/>
              </a:pPr>
              <a:t>14.04.2021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3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3000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3200" b="0" i="0" smtClean="0">
                <a:solidFill>
                  <a:schemeClr val="bg2">
                    <a:lumMod val="50000"/>
                  </a:schemeClr>
                </a:solidFill>
                <a:effectLst/>
                <a:latin typeface="+mn-lt"/>
                <a:cs typeface="+mn-cs"/>
              </a:defRPr>
            </a:lvl1pPr>
          </a:lstStyle>
          <a:p>
            <a:pPr>
              <a:defRPr/>
            </a:pPr>
            <a:fld id="{F85A2497-AD83-427C-9B20-72BC8D0D4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7" r:id="rId1"/>
    <p:sldLayoutId id="2147483856" r:id="rId2"/>
    <p:sldLayoutId id="2147483855" r:id="rId3"/>
    <p:sldLayoutId id="2147483854" r:id="rId4"/>
    <p:sldLayoutId id="2147483853" r:id="rId5"/>
    <p:sldLayoutId id="2147483852" r:id="rId6"/>
    <p:sldLayoutId id="2147483851" r:id="rId7"/>
    <p:sldLayoutId id="2147483850" r:id="rId8"/>
    <p:sldLayoutId id="2147483849" r:id="rId9"/>
    <p:sldLayoutId id="2147483848" r:id="rId10"/>
    <p:sldLayoutId id="2147483847" r:id="rId11"/>
    <p:sldLayoutId id="2147483858" r:id="rId12"/>
    <p:sldLayoutId id="2147483846" r:id="rId13"/>
    <p:sldLayoutId id="2147483859" r:id="rId14"/>
    <p:sldLayoutId id="2147483845" r:id="rId15"/>
    <p:sldLayoutId id="2147483844" r:id="rId16"/>
    <p:sldLayoutId id="2147483843" r:id="rId17"/>
  </p:sldLayoutIdLst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 cap="all">
          <a:ln w="3175" cmpd="sng">
            <a:noFill/>
          </a:ln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2000" kern="1200">
          <a:solidFill>
            <a:srgbClr val="68370F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kern="1200">
          <a:solidFill>
            <a:srgbClr val="68370F"/>
          </a:solidFill>
          <a:latin typeface="+mn-lt"/>
          <a:ea typeface="+mn-ea"/>
          <a:cs typeface="+mn-cs"/>
        </a:defRPr>
      </a:lvl2pPr>
      <a:lvl3pPr marL="1200150" indent="-2857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1600" kern="1200">
          <a:solidFill>
            <a:srgbClr val="68370F"/>
          </a:solidFill>
          <a:latin typeface="+mn-lt"/>
          <a:ea typeface="+mn-ea"/>
          <a:cs typeface="+mn-cs"/>
        </a:defRPr>
      </a:lvl3pPr>
      <a:lvl4pPr marL="1543050" indent="-1714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1400" kern="1200">
          <a:solidFill>
            <a:srgbClr val="68370F"/>
          </a:solidFill>
          <a:latin typeface="+mn-lt"/>
          <a:ea typeface="+mn-ea"/>
          <a:cs typeface="+mn-cs"/>
        </a:defRPr>
      </a:lvl4pPr>
      <a:lvl5pPr marL="2114550" indent="-285750" algn="l" defTabSz="457200" rtl="0" fontAlgn="base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itchFamily="18" charset="2"/>
        <a:buChar char=""/>
        <a:defRPr sz="1400" kern="1200">
          <a:solidFill>
            <a:srgbClr val="68370F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3" y="685800"/>
            <a:ext cx="8001000" cy="29718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509963"/>
            <a:ext cx="9144000" cy="1655762"/>
          </a:xfrm>
        </p:spPr>
        <p:txBody>
          <a:bodyPr/>
          <a:lstStyle/>
          <a:p>
            <a:endParaRPr lang="ru-RU">
              <a:solidFill>
                <a:srgbClr val="68370F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4157" y="228903"/>
            <a:ext cx="11328400" cy="607341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400" y="95250"/>
            <a:ext cx="2636838" cy="325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672280" y="1977081"/>
            <a:ext cx="9794789" cy="41549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cs typeface="+mn-cs"/>
              </a:rPr>
              <a:t>О готовности Минской областной организации </a:t>
            </a:r>
            <a:r>
              <a:rPr lang="ru-RU" sz="6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cs typeface="+mn-cs"/>
              </a:rPr>
              <a:t>ОСВОД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cs typeface="+mn-cs"/>
              </a:rPr>
              <a:t>к </a:t>
            </a:r>
            <a:r>
              <a:rPr lang="ru-RU" sz="6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n-lt"/>
                <a:cs typeface="+mn-cs"/>
              </a:rPr>
              <a:t>купальному сезону </a:t>
            </a:r>
          </a:p>
        </p:txBody>
      </p:sp>
      <p:sp>
        <p:nvSpPr>
          <p:cNvPr id="20486" name="TextBox 6"/>
          <p:cNvSpPr txBox="1">
            <a:spLocks noChangeArrowheads="1"/>
          </p:cNvSpPr>
          <p:nvPr/>
        </p:nvSpPr>
        <p:spPr bwMode="auto">
          <a:xfrm>
            <a:off x="11730038" y="0"/>
            <a:ext cx="4619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5"/>
          <p:cNvSpPr txBox="1">
            <a:spLocks noChangeArrowheads="1"/>
          </p:cNvSpPr>
          <p:nvPr/>
        </p:nvSpPr>
        <p:spPr bwMode="auto">
          <a:xfrm>
            <a:off x="315913" y="3983038"/>
            <a:ext cx="48371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1507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11533188" y="107950"/>
            <a:ext cx="658812" cy="62547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graphicFrame>
        <p:nvGraphicFramePr>
          <p:cNvPr id="21617" name="Group 113"/>
          <p:cNvGraphicFramePr>
            <a:graphicFrameLocks noGrp="1"/>
          </p:cNvGraphicFramePr>
          <p:nvPr/>
        </p:nvGraphicFramePr>
        <p:xfrm>
          <a:off x="1303338" y="150813"/>
          <a:ext cx="9711992" cy="5295904"/>
        </p:xfrm>
        <a:graphic>
          <a:graphicData uri="http://schemas.openxmlformats.org/drawingml/2006/table">
            <a:tbl>
              <a:tblPr/>
              <a:tblGrid>
                <a:gridCol w="44894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225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0958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КОЛИЧЕСТВО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МЕСТ  ОТДЫХА У ВОДЫ В КУПАЛЬНОМ СЕЗОНЕ 2021г.</a:t>
                      </a:r>
                    </a:p>
                  </a:txBody>
                  <a:tcPr marL="8265" marR="8265" marT="8265" marB="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84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БЕРЕЗИНСКИЙ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БОРИСОВСКИЙ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ВИЛЕЙСКИЙ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ВОЛОЖИНСКИЙ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84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ДЗЕРЖИНСКИЙ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КЛЕЦКИЙ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КОПЫЛЬСКИЙ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КРУПСКИЙ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ЛОГОЙСКИЙ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984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ЛЮБАНСКИЙ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984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МИНСКИЙ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МОЛОДЕЧНЕНСКИЙ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МЯДЕЛЬСКИЙ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НЕСВИЖСКИЙ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984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ПУХОВИЧСКИЙ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СЛУЦКИЙ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СМОЛЕВИЧСКИЙ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СОЛИГОРСКИЙ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СТАРОДОРОЖСКИЙ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984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СТОЛБЦОВСКИЙ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УЗДЕНСКИЙ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6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ЧЕРВЕНСКИЙ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г. ЖОДИНО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9526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МИНСКАЯ ОБЛАСТЬ</a:t>
                      </a:r>
                    </a:p>
                  </a:txBody>
                  <a:tcPr marL="8265" marR="8265" marT="826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103</a:t>
                      </a:r>
                    </a:p>
                  </a:txBody>
                  <a:tcPr marL="8265" marR="8265" marT="8265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11623675" y="0"/>
            <a:ext cx="568325" cy="725488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7163" y="127000"/>
          <a:ext cx="11508260" cy="6488437"/>
        </p:xfrm>
        <a:graphic>
          <a:graphicData uri="http://schemas.openxmlformats.org/drawingml/2006/table">
            <a:tbl>
              <a:tblPr/>
              <a:tblGrid>
                <a:gridCol w="6167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2458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3364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092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60876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19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Закрепление за структурами ОСВОД оздоровительных, спортивно-оздоровительных лагерей Минской области </a:t>
                      </a:r>
                    </a:p>
                  </a:txBody>
                  <a:tcPr marL="3824" marR="3824" marT="38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8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r>
                        <a:rPr lang="ru-RU" sz="9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/</a:t>
                      </a:r>
                      <a:r>
                        <a:rPr lang="ru-RU" sz="9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лагеря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Месторасположение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Структура ОСВОД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Оздоровительный лагерь "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Папарать-кветка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»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Березинский район, д.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Косовка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Березинский сп.</a:t>
                      </a:r>
                      <a:r>
                        <a:rPr lang="ru-RU" sz="1200" b="1" i="0" u="none" strike="noStrike" baseline="0" dirty="0">
                          <a:solidFill>
                            <a:srgbClr val="000000"/>
                          </a:solidFill>
                          <a:latin typeface="Times New Roman"/>
                        </a:rPr>
                        <a:t> пост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095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Оздоровительный лагерь «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Бродовка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»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Борисовский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район, д.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Бродовка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, </a:t>
                      </a:r>
                    </a:p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ул. Спортивная,50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Борисовская сп. станция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095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.Образовательно-оздоровительный лагерь «Чайка»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Борисовский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район,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аг.Старо-Борисов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, </a:t>
                      </a:r>
                    </a:p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ул. Лагерная, д.1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Борисовская сп.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станйия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Оздоровительный лагерь «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Св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i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танак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Борисовский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район, д.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Белино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Борисовская сп.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стта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Оздоровительный лагерь «Лесная сказка»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Вилейский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район, д. Глинное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Вилейская сп. ст.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ГУО"Детский оздоровительный лагерь «Дружба»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Дзержинский район, пос. Энергетиков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Дзержинский сп.</a:t>
                      </a:r>
                      <a:r>
                        <a:rPr lang="ru-RU" sz="1200" b="1" i="0" u="none" strike="noStrike" baseline="0" dirty="0">
                          <a:solidFill>
                            <a:srgbClr val="000000"/>
                          </a:solidFill>
                          <a:latin typeface="Times New Roman"/>
                        </a:rPr>
                        <a:t> пост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Оздоровительный лагерь «Нача»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Клецкий район, д.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Голынка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Клецкий сп. пост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Оздоровительный лагерь «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Яновщина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Крупский район, д.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Яновщина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Селявский сп. пост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4095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Оздоровительный лагерь «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Оресса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Любанский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район,п.о.д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Редковичи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, </a:t>
                      </a:r>
                    </a:p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д.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Шипиловичи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Любанский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сп. пост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Оздоровительный лагерь «Лесной городок»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Вилейский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район, д. Доманово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Вилейская сп. станция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ГУ "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Молодечненский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оздоровительный лагерь «Иволга»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Вилейский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район, д. Плёсы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Вилейская сп. станция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ГУО "Оздоровительный лагерь «Лесная сказка»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Пуховичский район, д. Талька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Пуховичский сп. пост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Оздоровительный лагерь «Зорька»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Слуцкий район, д. Воробьёво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Слуцкий сп. пост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Оздоровительный лагерь «Зенитчик»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Слуцкий район, д. Мащицы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Слуцкий сп. пост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4095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ГУО "Оздоровительный лагерь «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Журавушка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Солигорский район, д.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Осово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, </a:t>
                      </a:r>
                    </a:p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ул.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Школьная,д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8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Солигорская</a:t>
                      </a:r>
                      <a:r>
                        <a:rPr lang="ru-RU" sz="1200" b="1" i="0" u="none" strike="noStrike" baseline="0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сп. станция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Оздоровительный лагерь «Родничок»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Стародорожский р-н, д.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Буденичи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Стародорожский сп. пост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ГУО "Оздоровительный лагерь «Неман»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Столбцовский район, д. Дрозды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Столбцовский сп. пост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Детский оздоровительный лагерь «Вереск»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Червенский район, д. Чернова, ул.Щорса,1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Червенский сп. пост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Детский оздоровительный лагерь «Богатырь»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Борисовский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район, д. Дудинка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Борисовская сп. станция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Оздоровительный лагерь «Салют»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Борисовский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район, д. Дудинка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Борисовская сп. станция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Летний оздоровительный лагерь «Строитель»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Борисовский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район, д. Дудинка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Борисовская сп. станция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Оздоровительный лагерь им. Е.М. Чайки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Столбцовский район, д. Дрозды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Столбцовский сп. пост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Оздоровительный лагерь «Дубрава» 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Солигорский район, д. Яцковичи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Солигорская</a:t>
                      </a:r>
                      <a:r>
                        <a:rPr lang="ru-RU" sz="1200" b="1" i="0" u="none" strike="noStrike" baseline="0" dirty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сп. станция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20688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Спортивно-оздоровительный лагерь «Ждановичи» (ФПБ)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Минский район,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аг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 Ждановичи-1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Заславский сп. пост</a:t>
                      </a:r>
                    </a:p>
                  </a:txBody>
                  <a:tcPr marL="3824" marR="3824" marT="3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0" y="0"/>
          <a:ext cx="12192000" cy="6858000"/>
        </p:xfrm>
        <a:graphic>
          <a:graphicData uri="http://schemas.openxmlformats.org/presentationml/2006/ole">
            <p:oleObj spid="_x0000_s2053" name="Презентация" r:id="rId3" imgW="2610449" imgH="1467705" progId="PowerPoint.Show.12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694253" y="0"/>
            <a:ext cx="497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prstClr val="black"/>
                </a:solidFill>
              </a:rPr>
              <a:t>4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3704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1"/>
          <p:cNvSpPr>
            <a:spLocks noGrp="1"/>
          </p:cNvSpPr>
          <p:nvPr>
            <p:ph type="sldNum" sz="quarter" idx="12"/>
          </p:nvPr>
        </p:nvSpPr>
        <p:spPr bwMode="auto">
          <a:xfrm>
            <a:off x="11639550" y="0"/>
            <a:ext cx="552450" cy="733425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77838" y="230188"/>
          <a:ext cx="11228171" cy="6466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7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8286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5836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4323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98816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9876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16018">
                <a:tc gridSpan="6"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Доукомплектование  структур ОСВОД спасательным</a:t>
                      </a:r>
                      <a:r>
                        <a:rPr lang="ru-RU" baseline="0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снаряжением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941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600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600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снаряжения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Спасательные станции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Спасательные посты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МПГ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41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Аэролодка</a:t>
                      </a: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</a:p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«Пиранья-4»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9595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Подвесной лодочный мотор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663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Лодка ПВХ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663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Лодка гребная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9595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Кислородный ингалятор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69411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Дорожка спасательная пневматическая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9663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>
                          <a:latin typeface="Times New Roman" pitchFamily="18" charset="0"/>
                          <a:cs typeface="Times New Roman" pitchFamily="18" charset="0"/>
                        </a:rPr>
                        <a:t>Декомпрессиметр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9663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Радиостанция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9663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Бинокль 10х50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9663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Маска водолазная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9663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Ласты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1A6A9E10-5866-4615-99A0-8C4DFBC1F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49000" y="15875"/>
            <a:ext cx="1143000" cy="669925"/>
          </a:xfr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srgbClr val="F9FFC1"/>
                </a:solidFill>
              </a:rPr>
              <a:t>1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338A3ED5-FB05-47E4-8036-27B6381354F4}"/>
              </a:ext>
            </a:extLst>
          </p:cNvPr>
          <p:cNvGraphicFramePr>
            <a:graphicFrameLocks noGrp="1"/>
          </p:cNvGraphicFramePr>
          <p:nvPr/>
        </p:nvGraphicFramePr>
        <p:xfrm>
          <a:off x="121920" y="973123"/>
          <a:ext cx="11689780" cy="5843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54969">
                  <a:extLst>
                    <a:ext uri="{9D8B030D-6E8A-4147-A177-3AD203B41FA5}">
                      <a16:colId xmlns:a16="http://schemas.microsoft.com/office/drawing/2014/main" xmlns="" val="346064062"/>
                    </a:ext>
                  </a:extLst>
                </a:gridCol>
                <a:gridCol w="806694">
                  <a:extLst>
                    <a:ext uri="{9D8B030D-6E8A-4147-A177-3AD203B41FA5}">
                      <a16:colId xmlns:a16="http://schemas.microsoft.com/office/drawing/2014/main" xmlns="" val="1173613902"/>
                    </a:ext>
                  </a:extLst>
                </a:gridCol>
                <a:gridCol w="899549">
                  <a:extLst>
                    <a:ext uri="{9D8B030D-6E8A-4147-A177-3AD203B41FA5}">
                      <a16:colId xmlns:a16="http://schemas.microsoft.com/office/drawing/2014/main" xmlns="" val="1228458261"/>
                    </a:ext>
                  </a:extLst>
                </a:gridCol>
                <a:gridCol w="809288">
                  <a:extLst>
                    <a:ext uri="{9D8B030D-6E8A-4147-A177-3AD203B41FA5}">
                      <a16:colId xmlns:a16="http://schemas.microsoft.com/office/drawing/2014/main" xmlns="" val="4083840797"/>
                    </a:ext>
                  </a:extLst>
                </a:gridCol>
                <a:gridCol w="927448">
                  <a:extLst>
                    <a:ext uri="{9D8B030D-6E8A-4147-A177-3AD203B41FA5}">
                      <a16:colId xmlns:a16="http://schemas.microsoft.com/office/drawing/2014/main" xmlns="" val="1947395789"/>
                    </a:ext>
                  </a:extLst>
                </a:gridCol>
                <a:gridCol w="785258">
                  <a:extLst>
                    <a:ext uri="{9D8B030D-6E8A-4147-A177-3AD203B41FA5}">
                      <a16:colId xmlns:a16="http://schemas.microsoft.com/office/drawing/2014/main" xmlns="" val="2320164892"/>
                    </a:ext>
                  </a:extLst>
                </a:gridCol>
                <a:gridCol w="820671">
                  <a:extLst>
                    <a:ext uri="{9D8B030D-6E8A-4147-A177-3AD203B41FA5}">
                      <a16:colId xmlns:a16="http://schemas.microsoft.com/office/drawing/2014/main" xmlns="" val="2195721957"/>
                    </a:ext>
                  </a:extLst>
                </a:gridCol>
                <a:gridCol w="838510">
                  <a:extLst>
                    <a:ext uri="{9D8B030D-6E8A-4147-A177-3AD203B41FA5}">
                      <a16:colId xmlns:a16="http://schemas.microsoft.com/office/drawing/2014/main" xmlns="" val="2201166603"/>
                    </a:ext>
                  </a:extLst>
                </a:gridCol>
                <a:gridCol w="909873">
                  <a:extLst>
                    <a:ext uri="{9D8B030D-6E8A-4147-A177-3AD203B41FA5}">
                      <a16:colId xmlns:a16="http://schemas.microsoft.com/office/drawing/2014/main" xmlns="" val="2718156956"/>
                    </a:ext>
                  </a:extLst>
                </a:gridCol>
                <a:gridCol w="864866">
                  <a:extLst>
                    <a:ext uri="{9D8B030D-6E8A-4147-A177-3AD203B41FA5}">
                      <a16:colId xmlns:a16="http://schemas.microsoft.com/office/drawing/2014/main" xmlns="" val="2807621940"/>
                    </a:ext>
                  </a:extLst>
                </a:gridCol>
                <a:gridCol w="826930">
                  <a:extLst>
                    <a:ext uri="{9D8B030D-6E8A-4147-A177-3AD203B41FA5}">
                      <a16:colId xmlns:a16="http://schemas.microsoft.com/office/drawing/2014/main" xmlns="" val="3395397775"/>
                    </a:ext>
                  </a:extLst>
                </a:gridCol>
                <a:gridCol w="845724">
                  <a:extLst>
                    <a:ext uri="{9D8B030D-6E8A-4147-A177-3AD203B41FA5}">
                      <a16:colId xmlns:a16="http://schemas.microsoft.com/office/drawing/2014/main" xmlns="" val="1280575152"/>
                    </a:ext>
                  </a:extLst>
                </a:gridCol>
              </a:tblGrid>
              <a:tr h="3812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Районы и города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2010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2011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2012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2013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2014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2015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2016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2017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2018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2019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21224581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Березинский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36285437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Борисовский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10875849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Вилейский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82374990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Воложинский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9559012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Дзержинский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8188569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Жодино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03936864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Клецкий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x-non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83448390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Копыльский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15373937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Крупский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207919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Логойский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40837490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Любанский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4797742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197240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Молодечненский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6292287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Мядельский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58335850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Несвижский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81150283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Пуховичский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5400066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Слуцкий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82924355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Смолевичский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44111316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Солигорский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3005068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Стародорожский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57605286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Столбцовский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9664563"/>
                  </a:ext>
                </a:extLst>
              </a:tr>
              <a:tr h="2126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Узденский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x-none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985006"/>
                  </a:ext>
                </a:extLst>
              </a:tr>
              <a:tr h="2931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Червенский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x-none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9388846"/>
                  </a:ext>
                </a:extLst>
              </a:tr>
              <a:tr h="33420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За Минскую область</a:t>
                      </a: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1" i="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ea typeface="Calibri" panose="020F0502020204030204" pitchFamily="34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65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61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13054199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57869EF-7CC3-4C03-A175-7184CC23DA2B}"/>
              </a:ext>
            </a:extLst>
          </p:cNvPr>
          <p:cNvSpPr txBox="1"/>
          <p:nvPr/>
        </p:nvSpPr>
        <p:spPr>
          <a:xfrm>
            <a:off x="3698240" y="375920"/>
            <a:ext cx="6634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Гибель людей на водах с 2010 по 2020 года</a:t>
            </a:r>
            <a:endParaRPr lang="x-none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13634" y="69840"/>
            <a:ext cx="4783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noProof="0" dirty="0">
                <a:solidFill>
                  <a:prstClr val="black"/>
                </a:solidFill>
              </a:rPr>
              <a:t>6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2765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57616780"/>
              </p:ext>
            </p:extLst>
          </p:nvPr>
        </p:nvGraphicFramePr>
        <p:xfrm>
          <a:off x="356260" y="361603"/>
          <a:ext cx="11420049" cy="5623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80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581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8517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8803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1683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3415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00319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5375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6293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8720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55134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821400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747565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689348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773120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638943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</a:tblGrid>
              <a:tr h="738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Районные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(городская)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организации  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Утонувшие в 2019 г.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февраль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апрель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май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июнь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июль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август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сентябрь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октябрь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ноябрь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декабрь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400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Calibri" panose="020F0502020204030204" pitchFamily="34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Березинская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</a:rPr>
                        <a:t>Борисовская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highlight>
                          <a:srgbClr val="FFFFFF"/>
                        </a:highligh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</a:rPr>
                        <a:t>Вилейская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3/0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</a:rPr>
                        <a:t>Воложинская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Дзержинская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</a:rPr>
                        <a:t>Жодинская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Клецкая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</a:rPr>
                        <a:t>Копыльская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Крупская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</a:rPr>
                        <a:t>Логойская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5/0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</a:rPr>
                        <a:t>Любанская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5/1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Минская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12/1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Молодечненская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</a:rPr>
                        <a:t>Мядельская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</a:rPr>
                        <a:t>Несвижская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</a:rPr>
                        <a:t>Пуховичская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5/0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Слуцкая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</a:rPr>
                        <a:t>Смолевичская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1/1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4/1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Солигорская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3/0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</a:rPr>
                        <a:t>Стародорожская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</a:rPr>
                        <a:t>Столбцовская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</a:rPr>
                        <a:t>Узденская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solidFill>
                            <a:schemeClr val="bg1"/>
                          </a:solidFill>
                          <a:effectLst/>
                        </a:rPr>
                        <a:t>Червенская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3133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</a:rPr>
                        <a:t>По области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2843" marR="42843" marT="0" marB="0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65/2</a:t>
                      </a:r>
                    </a:p>
                  </a:txBody>
                  <a:tcPr marL="42843" marR="42843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3/0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4/0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4/0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4/0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18/0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11/0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8/1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2/0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3/0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>
                          <a:solidFill>
                            <a:schemeClr val="bg1"/>
                          </a:solidFill>
                        </a:rPr>
                        <a:t>61/1</a:t>
                      </a: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43" marR="42843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92582" y="0"/>
            <a:ext cx="7837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Сведения об утонувших жителях Минской области в 2020 г (Оперативные).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005" y="6187044"/>
            <a:ext cx="89539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Примечание:   в  знаменателе   несовершеннолетние  лица, синим цветом выделен период купального сезона</a:t>
            </a:r>
          </a:p>
          <a:p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</a:t>
            </a:r>
            <a:endParaRPr lang="ru-RU" sz="12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22A6B771-9B3B-48F3-80C4-915E213369BD}"/>
              </a:ext>
            </a:extLst>
          </p:cNvPr>
          <p:cNvSpPr/>
          <p:nvPr/>
        </p:nvSpPr>
        <p:spPr>
          <a:xfrm>
            <a:off x="11776308" y="141959"/>
            <a:ext cx="300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1599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000" y="0"/>
            <a:ext cx="1143000" cy="66992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1"/>
                </a:solidFill>
              </a:rPr>
              <a:t>8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519012" y="669925"/>
            <a:ext cx="52645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Количество рек и ручьев Минской области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32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1049000" y="0"/>
            <a:ext cx="1143000" cy="669925"/>
          </a:xfrm>
        </p:spPr>
        <p:txBody>
          <a:bodyPr/>
          <a:lstStyle/>
          <a:p>
            <a:pPr>
              <a:defRPr/>
            </a:pPr>
            <a:r>
              <a:rPr lang="ru-RU" smtClean="0">
                <a:solidFill>
                  <a:schemeClr val="tx1"/>
                </a:solidFill>
              </a:rPr>
              <a:t>9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304800" y="222422"/>
          <a:ext cx="10981038" cy="6524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D06F1E"/>
      </a:dk2>
      <a:lt2>
        <a:srgbClr val="F0BE21"/>
      </a:lt2>
      <a:accent1>
        <a:srgbClr val="760603"/>
      </a:accent1>
      <a:accent2>
        <a:srgbClr val="9F761A"/>
      </a:accent2>
      <a:accent3>
        <a:srgbClr val="92A200"/>
      </a:accent3>
      <a:accent4>
        <a:srgbClr val="4AA157"/>
      </a:accent4>
      <a:accent5>
        <a:srgbClr val="46788D"/>
      </a:accent5>
      <a:accent6>
        <a:srgbClr val="A848A8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282EB108-EDE6-4B8E-957B-D4A69BF580E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3943</TotalTime>
  <Words>1124</Words>
  <Application>Microsoft Office PowerPoint</Application>
  <PresentationFormat>Произвольный</PresentationFormat>
  <Paragraphs>681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Сектор</vt:lpstr>
      <vt:lpstr>Презентация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</cp:lastModifiedBy>
  <cp:revision>270</cp:revision>
  <cp:lastPrinted>2017-06-09T14:56:28Z</cp:lastPrinted>
  <dcterms:created xsi:type="dcterms:W3CDTF">2017-06-02T11:03:18Z</dcterms:created>
  <dcterms:modified xsi:type="dcterms:W3CDTF">2021-04-14T07:53:20Z</dcterms:modified>
</cp:coreProperties>
</file>