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25" r:id="rId2"/>
    <p:sldId id="328" r:id="rId3"/>
    <p:sldId id="340" r:id="rId4"/>
    <p:sldId id="333" r:id="rId5"/>
    <p:sldId id="342" r:id="rId6"/>
    <p:sldId id="343" r:id="rId7"/>
    <p:sldId id="337" r:id="rId8"/>
    <p:sldId id="344" r:id="rId9"/>
    <p:sldId id="345" r:id="rId10"/>
    <p:sldId id="327" r:id="rId11"/>
  </p:sldIdLst>
  <p:sldSz cx="9144000" cy="5143500" type="screen16x9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  <a:srgbClr val="740000"/>
    <a:srgbClr val="000096"/>
    <a:srgbClr val="ABE9FF"/>
    <a:srgbClr val="6DD9FF"/>
    <a:srgbClr val="FF0066"/>
    <a:srgbClr val="E4EDF8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473" autoAdjust="0"/>
    <p:restoredTop sz="94660" autoAdjust="0"/>
  </p:normalViewPr>
  <p:slideViewPr>
    <p:cSldViewPr>
      <p:cViewPr>
        <p:scale>
          <a:sx n="70" d="100"/>
          <a:sy n="70" d="100"/>
        </p:scale>
        <p:origin x="-154" y="-72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layout>
        <c:manualLayout>
          <c:xMode val="edge"/>
          <c:yMode val="edge"/>
          <c:x val="0.20605968376181746"/>
          <c:y val="0.53525608037160888"/>
          <c:w val="0.74915830052493448"/>
          <c:h val="0.39718273175912677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196962207528712"/>
          <c:y val="4.9094292450254588E-2"/>
          <c:w val="0.69826807774002142"/>
          <c:h val="0.5779239009474328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20095717809241767"/>
          <c:y val="0.62117109215955457"/>
          <c:w val="0.7491583005249346"/>
          <c:h val="0.18853198884554481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0.10964</cdr:x>
      <cdr:y>0.12178</cdr:y>
    </cdr:from>
    <cdr:to>
      <cdr:x>0.89542</cdr:x>
      <cdr:y>0.7307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64071" y="672059"/>
          <a:ext cx="6192713" cy="33604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6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Спасибо </a:t>
          </a:r>
        </a:p>
        <a:p xmlns:a="http://schemas.openxmlformats.org/drawingml/2006/main">
          <a:pPr algn="ctr"/>
          <a:r>
            <a:rPr lang="ru-RU" sz="6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за внимание !</a:t>
          </a:r>
          <a:endParaRPr lang="ru-RU" sz="6000" b="1" dirty="0">
            <a:solidFill>
              <a:srgbClr val="0000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9837" cy="497125"/>
          </a:xfrm>
          <a:prstGeom prst="rect">
            <a:avLst/>
          </a:prstGeom>
        </p:spPr>
        <p:txBody>
          <a:bodyPr vert="horz" lIns="91093" tIns="45546" rIns="91093" bIns="4554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3" y="1"/>
            <a:ext cx="2929837" cy="497125"/>
          </a:xfrm>
          <a:prstGeom prst="rect">
            <a:avLst/>
          </a:prstGeom>
        </p:spPr>
        <p:txBody>
          <a:bodyPr vert="horz" lIns="91093" tIns="45546" rIns="91093" bIns="45546" rtlCol="0"/>
          <a:lstStyle>
            <a:lvl1pPr algn="r">
              <a:defRPr sz="1200"/>
            </a:lvl1pPr>
          </a:lstStyle>
          <a:p>
            <a:fld id="{AC0143BF-3A21-47E4-AF85-EC85EDA8FBF2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6675" y="744538"/>
            <a:ext cx="6627813" cy="37290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93" tIns="45546" rIns="91093" bIns="4554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0"/>
          </a:xfrm>
          <a:prstGeom prst="rect">
            <a:avLst/>
          </a:prstGeom>
        </p:spPr>
        <p:txBody>
          <a:bodyPr vert="horz" lIns="91093" tIns="45546" rIns="91093" bIns="4554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29837" cy="497125"/>
          </a:xfrm>
          <a:prstGeom prst="rect">
            <a:avLst/>
          </a:prstGeom>
        </p:spPr>
        <p:txBody>
          <a:bodyPr vert="horz" lIns="91093" tIns="45546" rIns="91093" bIns="4554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3" y="9443663"/>
            <a:ext cx="2929837" cy="497125"/>
          </a:xfrm>
          <a:prstGeom prst="rect">
            <a:avLst/>
          </a:prstGeom>
        </p:spPr>
        <p:txBody>
          <a:bodyPr vert="horz" lIns="91093" tIns="45546" rIns="91093" bIns="45546" rtlCol="0" anchor="b"/>
          <a:lstStyle>
            <a:lvl1pPr algn="r">
              <a:defRPr sz="1200"/>
            </a:lvl1pPr>
          </a:lstStyle>
          <a:p>
            <a:fld id="{D143755D-A883-4BE4-8722-423AD347C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2741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263" y="746125"/>
            <a:ext cx="6624637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92757B-32BB-4C3D-B93D-08999831A65F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C50BE-91C9-4365-989D-B103CD92971A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252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107CE-B998-4456-8C0F-EDFD5EBC6486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33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E640BE-ACE8-4850-8DF0-95EB7D3B3EDE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018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CAC21-62B2-4262-AD92-3D9DE3C62D73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754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6DD99-8911-4AC2-A7CA-FE58AE954A5B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674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119D8-0BF6-4723-ADC0-77F29F7B6D81}" type="datetime1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39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F30F-04FF-4238-84E2-A21074FD863B}" type="datetime1">
              <a:rPr lang="ru-RU" smtClean="0"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002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E61E5-99C1-4C90-85E0-E9BADFE28DE2}" type="datetime1">
              <a:rPr lang="ru-RU" smtClean="0"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685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4C202-7DAC-4763-BBAD-982C0272EEE7}" type="datetime1">
              <a:rPr lang="ru-RU" smtClean="0"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088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3BBB1-5CBD-4C13-9D63-92A5CEE17099}" type="datetime1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432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D5BAEA-169B-4283-81E2-3F7C7406EE8C}" type="datetime1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440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CCE4C5-F2EF-40BB-BEDF-16B18175B070}" type="datetime1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E8F5E-9018-4BB2-A550-F2C3C51E3A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29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-92546"/>
            <a:ext cx="9036496" cy="3528392"/>
          </a:xfrm>
        </p:spPr>
        <p:txBody>
          <a:bodyPr>
            <a:normAutofit fontScale="90000"/>
          </a:bodyPr>
          <a:lstStyle/>
          <a:p>
            <a:pPr marL="182880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900" b="1" dirty="0" smtClean="0">
                <a:solidFill>
                  <a:srgbClr val="0000FF"/>
                </a:solidFill>
              </a:rPr>
              <a:t>О </a:t>
            </a:r>
            <a:r>
              <a:rPr lang="ru-RU" sz="3900" b="1" dirty="0">
                <a:solidFill>
                  <a:srgbClr val="0000FF"/>
                </a:solidFill>
              </a:rPr>
              <a:t>реализации Национального плана действий по обеспечению гендерного равенства в Республике Беларусь на 2021-2025 годы в контексте Цели устойчивого развития № 5 в Минской </a:t>
            </a:r>
            <a:r>
              <a:rPr lang="ru-RU" sz="3900" b="1" dirty="0" smtClean="0">
                <a:solidFill>
                  <a:srgbClr val="0000FF"/>
                </a:solidFill>
              </a:rPr>
              <a:t>области</a:t>
            </a:r>
            <a:br>
              <a:rPr lang="ru-RU" sz="3900" b="1" dirty="0" smtClean="0">
                <a:solidFill>
                  <a:srgbClr val="0000FF"/>
                </a:solidFill>
              </a:rPr>
            </a:br>
            <a:endParaRPr lang="ru-RU" sz="39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1" y="26257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94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85D073-CE0B-400A-AE87-5372A6C2E31E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378632929"/>
              </p:ext>
            </p:extLst>
          </p:nvPr>
        </p:nvGraphicFramePr>
        <p:xfrm>
          <a:off x="3308778" y="790212"/>
          <a:ext cx="5835222" cy="4353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116405404"/>
              </p:ext>
            </p:extLst>
          </p:nvPr>
        </p:nvGraphicFramePr>
        <p:xfrm>
          <a:off x="0" y="-164554"/>
          <a:ext cx="9036496" cy="53080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4895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11510"/>
            <a:ext cx="8964488" cy="837321"/>
          </a:xfrm>
        </p:spPr>
        <p:txBody>
          <a:bodyPr>
            <a:normAutofit/>
          </a:bodyPr>
          <a:lstStyle/>
          <a:p>
            <a:pPr algn="l"/>
            <a:r>
              <a:rPr lang="ru-RU" sz="3900" b="1" dirty="0" smtClean="0">
                <a:solidFill>
                  <a:srgbClr val="0000FF"/>
                </a:solidFill>
              </a:rPr>
              <a:t>Цель Национального плана  –  </a:t>
            </a:r>
            <a:endParaRPr lang="ru-RU" sz="2500" b="1" dirty="0">
              <a:solidFill>
                <a:srgbClr val="0000FF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31590"/>
            <a:ext cx="8856984" cy="401191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3500" dirty="0">
                <a:solidFill>
                  <a:srgbClr val="0000FF"/>
                </a:solidFill>
              </a:rPr>
              <a:t>внедрение гендерного фактора в реализацию государственной политики как неотъемлемого условия равноценного развития человеческого капитала женщин и </a:t>
            </a:r>
            <a:r>
              <a:rPr lang="ru-RU" sz="3500" dirty="0" smtClean="0">
                <a:solidFill>
                  <a:srgbClr val="0000FF"/>
                </a:solidFill>
              </a:rPr>
              <a:t>мужчин</a:t>
            </a:r>
            <a:endParaRPr lang="ru-RU" sz="3500" dirty="0">
              <a:solidFill>
                <a:srgbClr val="0000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258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11510"/>
            <a:ext cx="8424936" cy="79208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500" b="1" dirty="0" smtClean="0">
                <a:solidFill>
                  <a:srgbClr val="0000FF"/>
                </a:solidFill>
              </a:rPr>
              <a:t/>
            </a:r>
            <a:br>
              <a:rPr lang="ru-RU" sz="2500" b="1" dirty="0" smtClean="0">
                <a:solidFill>
                  <a:srgbClr val="0000FF"/>
                </a:solidFill>
              </a:rPr>
            </a:br>
            <a:r>
              <a:rPr lang="ru-RU" sz="2500" b="1" dirty="0" smtClean="0">
                <a:solidFill>
                  <a:srgbClr val="0000FF"/>
                </a:solidFill>
              </a:rPr>
              <a:t/>
            </a:r>
            <a:br>
              <a:rPr lang="ru-RU" sz="2500" b="1" dirty="0" smtClean="0">
                <a:solidFill>
                  <a:srgbClr val="0000FF"/>
                </a:solidFill>
              </a:rPr>
            </a:br>
            <a:r>
              <a:rPr lang="ru-RU" sz="2500" b="1" dirty="0">
                <a:solidFill>
                  <a:srgbClr val="0000FF"/>
                </a:solidFill>
              </a:rPr>
              <a:t/>
            </a:r>
            <a:br>
              <a:rPr lang="ru-RU" sz="2500" b="1" dirty="0">
                <a:solidFill>
                  <a:srgbClr val="0000FF"/>
                </a:solidFill>
              </a:rPr>
            </a:br>
            <a:r>
              <a:rPr lang="ru-RU" sz="2500" b="1" dirty="0" smtClean="0">
                <a:solidFill>
                  <a:srgbClr val="0000FF"/>
                </a:solidFill>
              </a:rPr>
              <a:t/>
            </a:r>
            <a:br>
              <a:rPr lang="ru-RU" sz="2500" b="1" dirty="0" smtClean="0">
                <a:solidFill>
                  <a:srgbClr val="0000FF"/>
                </a:solidFill>
              </a:rPr>
            </a:br>
            <a:r>
              <a:rPr lang="ru-RU" sz="2500" b="1" dirty="0">
                <a:solidFill>
                  <a:srgbClr val="0000FF"/>
                </a:solidFill>
              </a:rPr>
              <a:t/>
            </a:r>
            <a:br>
              <a:rPr lang="ru-RU" sz="2500" b="1" dirty="0">
                <a:solidFill>
                  <a:srgbClr val="0000FF"/>
                </a:solidFill>
              </a:rPr>
            </a:br>
            <a:r>
              <a:rPr lang="ru-RU" sz="2500" b="1" dirty="0" smtClean="0">
                <a:solidFill>
                  <a:srgbClr val="0000FF"/>
                </a:solidFill>
              </a:rPr>
              <a:t/>
            </a:r>
            <a:br>
              <a:rPr lang="ru-RU" sz="2500" b="1" dirty="0" smtClean="0">
                <a:solidFill>
                  <a:srgbClr val="0000FF"/>
                </a:solidFill>
              </a:rPr>
            </a:br>
            <a:r>
              <a:rPr lang="ru-RU" sz="2500" b="1" dirty="0">
                <a:solidFill>
                  <a:srgbClr val="0000FF"/>
                </a:solidFill>
              </a:rPr>
              <a:t/>
            </a:r>
            <a:br>
              <a:rPr lang="ru-RU" sz="2500" b="1" dirty="0">
                <a:solidFill>
                  <a:srgbClr val="0000FF"/>
                </a:solidFill>
              </a:rPr>
            </a:br>
            <a:r>
              <a:rPr lang="ru-RU" sz="2500" b="1" dirty="0" smtClean="0">
                <a:solidFill>
                  <a:srgbClr val="0000FF"/>
                </a:solidFill>
              </a:rPr>
              <a:t/>
            </a:r>
            <a:br>
              <a:rPr lang="ru-RU" sz="2500" b="1" dirty="0" smtClean="0">
                <a:solidFill>
                  <a:srgbClr val="0000FF"/>
                </a:solidFill>
              </a:rPr>
            </a:br>
            <a:r>
              <a:rPr lang="ru-RU" sz="2500" b="1" dirty="0">
                <a:solidFill>
                  <a:srgbClr val="0000FF"/>
                </a:solidFill>
              </a:rPr>
              <a:t/>
            </a:r>
            <a:br>
              <a:rPr lang="ru-RU" sz="2500" b="1" dirty="0">
                <a:solidFill>
                  <a:srgbClr val="0000FF"/>
                </a:solidFill>
              </a:rPr>
            </a:br>
            <a:r>
              <a:rPr lang="ru-RU" sz="2500" b="1" dirty="0" smtClean="0">
                <a:solidFill>
                  <a:srgbClr val="0000FF"/>
                </a:solidFill>
              </a:rPr>
              <a:t/>
            </a:r>
            <a:br>
              <a:rPr lang="ru-RU" sz="2500" b="1" dirty="0" smtClean="0">
                <a:solidFill>
                  <a:srgbClr val="0000FF"/>
                </a:solidFill>
              </a:rPr>
            </a:br>
            <a:r>
              <a:rPr lang="ru-RU" sz="2500" b="1" dirty="0">
                <a:solidFill>
                  <a:srgbClr val="0000FF"/>
                </a:solidFill>
              </a:rPr>
              <a:t/>
            </a:r>
            <a:br>
              <a:rPr lang="ru-RU" sz="2500" b="1" dirty="0">
                <a:solidFill>
                  <a:srgbClr val="0000FF"/>
                </a:solidFill>
              </a:rPr>
            </a:br>
            <a:r>
              <a:rPr lang="ru-RU" sz="2500" b="1" dirty="0" smtClean="0">
                <a:solidFill>
                  <a:srgbClr val="0000FF"/>
                </a:solidFill>
              </a:rPr>
              <a:t/>
            </a:r>
            <a:br>
              <a:rPr lang="ru-RU" sz="2500" b="1" dirty="0" smtClean="0">
                <a:solidFill>
                  <a:srgbClr val="0000FF"/>
                </a:solidFill>
              </a:rPr>
            </a:br>
            <a:r>
              <a:rPr lang="ru-RU" sz="2500" b="1" dirty="0">
                <a:solidFill>
                  <a:srgbClr val="0000FF"/>
                </a:solidFill>
              </a:rPr>
              <a:t/>
            </a:r>
            <a:br>
              <a:rPr lang="ru-RU" sz="2500" b="1" dirty="0">
                <a:solidFill>
                  <a:srgbClr val="0000FF"/>
                </a:solidFill>
              </a:rPr>
            </a:br>
            <a:r>
              <a:rPr lang="ru-RU" sz="3300" b="1" dirty="0" smtClean="0">
                <a:solidFill>
                  <a:srgbClr val="0000FF"/>
                </a:solidFill>
              </a:rPr>
              <a:t>Гендерная политика – </a:t>
            </a:r>
            <a:r>
              <a:rPr lang="ru-RU" sz="3300" dirty="0" smtClean="0">
                <a:solidFill>
                  <a:srgbClr val="0000FF"/>
                </a:solidFill>
              </a:rPr>
              <a:t>комплекс </a:t>
            </a:r>
            <a:r>
              <a:rPr lang="ru-RU" sz="3300" dirty="0">
                <a:solidFill>
                  <a:srgbClr val="0000FF"/>
                </a:solidFill>
              </a:rPr>
              <a:t>правовых </a:t>
            </a:r>
            <a:r>
              <a:rPr lang="ru-RU" sz="3300" dirty="0" smtClean="0">
                <a:solidFill>
                  <a:srgbClr val="0000FF"/>
                </a:solidFill>
              </a:rPr>
              <a:t>                        и </a:t>
            </a:r>
            <a:r>
              <a:rPr lang="ru-RU" sz="3300" dirty="0">
                <a:solidFill>
                  <a:srgbClr val="0000FF"/>
                </a:solidFill>
              </a:rPr>
              <a:t>организационно-административных мер национального и регионального уровней, направленных на достижение и сохранение юридического и фактического равенства мужчин и женщин, а также предоставление равных возможностей женщинам и мужчинам (девочкам и мальчикам) для самореализации и развития во всех сферах </a:t>
            </a:r>
            <a:r>
              <a:rPr lang="ru-RU" sz="3300" dirty="0" smtClean="0">
                <a:solidFill>
                  <a:srgbClr val="0000FF"/>
                </a:solidFill>
              </a:rPr>
              <a:t>общественных отношений</a:t>
            </a:r>
            <a:r>
              <a:rPr lang="ru-RU" sz="3300" dirty="0">
                <a:solidFill>
                  <a:srgbClr val="0000FF"/>
                </a:solidFill>
              </a:rPr>
              <a:t>.</a:t>
            </a:r>
            <a:br>
              <a:rPr lang="ru-RU" sz="3300" dirty="0">
                <a:solidFill>
                  <a:srgbClr val="0000FF"/>
                </a:solidFill>
              </a:rPr>
            </a:br>
            <a:r>
              <a:rPr lang="ru-RU" sz="3300" b="1" dirty="0" smtClean="0">
                <a:solidFill>
                  <a:srgbClr val="0000FF"/>
                </a:solidFill>
              </a:rPr>
              <a:t/>
            </a:r>
            <a:br>
              <a:rPr lang="ru-RU" sz="3300" b="1" dirty="0" smtClean="0">
                <a:solidFill>
                  <a:srgbClr val="0000FF"/>
                </a:solidFill>
              </a:rPr>
            </a:br>
            <a:endParaRPr lang="ru-RU" sz="3300" b="1" dirty="0">
              <a:solidFill>
                <a:srgbClr val="0000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5637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1470"/>
            <a:ext cx="9036496" cy="100811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Достижения </a:t>
            </a:r>
            <a:r>
              <a:rPr lang="ru-RU" sz="27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выполнении обязательств </a:t>
            </a:r>
            <a:r>
              <a:rPr lang="ru-RU" sz="27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согласно                       международным нормам и стандартами </a:t>
            </a:r>
            <a:r>
              <a:rPr lang="ru-RU" sz="27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7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последние 5 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лет:</a:t>
            </a:r>
            <a:b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solidFill>
                <a:srgbClr val="0000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4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7504" y="987574"/>
            <a:ext cx="8928992" cy="3888432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sz="4200" b="1" dirty="0">
                <a:solidFill>
                  <a:srgbClr val="0000FF"/>
                </a:solidFill>
              </a:rPr>
              <a:t>Реализация межведомственного Плана действий в области прав человека                        на 2016-2019 гг.;</a:t>
            </a:r>
          </a:p>
          <a:p>
            <a:pPr algn="just"/>
            <a:r>
              <a:rPr lang="ru-RU" sz="4200" b="1" dirty="0">
                <a:solidFill>
                  <a:srgbClr val="0000FF"/>
                </a:solidFill>
              </a:rPr>
              <a:t>Присоединение Республики Беларусь к Конвенции о правах инвалидов и ее ратификация в 2016 году;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4200" b="1" dirty="0">
                <a:solidFill>
                  <a:srgbClr val="0000FF"/>
                </a:solidFill>
              </a:rPr>
              <a:t>Принятие и реализация Национального плана действий по реализации                                  в Республике Беларусь положений Конвенции о правах инвалидов на 2017-2025 годы;</a:t>
            </a:r>
          </a:p>
          <a:p>
            <a:pPr algn="just"/>
            <a:r>
              <a:rPr lang="ru-RU" sz="4200" b="1" dirty="0" smtClean="0">
                <a:solidFill>
                  <a:srgbClr val="0000FF"/>
                </a:solidFill>
              </a:rPr>
              <a:t>Разработка </a:t>
            </a:r>
            <a:r>
              <a:rPr lang="ru-RU" sz="4200" b="1" dirty="0">
                <a:solidFill>
                  <a:srgbClr val="0000FF"/>
                </a:solidFill>
              </a:rPr>
              <a:t>проекта Закона Республики Беларусь «О правах инвалидов и их социальной интеграции» (в июне 2020 года принят в первом чтении);</a:t>
            </a:r>
          </a:p>
          <a:p>
            <a:pPr algn="just"/>
            <a:r>
              <a:rPr lang="ru-RU" sz="4200" b="1" dirty="0" smtClean="0">
                <a:solidFill>
                  <a:srgbClr val="0000FF"/>
                </a:solidFill>
              </a:rPr>
              <a:t>Внесение </a:t>
            </a:r>
            <a:r>
              <a:rPr lang="ru-RU" sz="4200" b="1" dirty="0">
                <a:solidFill>
                  <a:srgbClr val="0000FF"/>
                </a:solidFill>
              </a:rPr>
              <a:t>изменений в Трудовой кодекс Республики Беларусь в части расширения трудовых прав отцов, дистанционной занятости;</a:t>
            </a:r>
          </a:p>
          <a:p>
            <a:pPr algn="just"/>
            <a:r>
              <a:rPr lang="ru-RU" sz="4200" b="1" dirty="0" smtClean="0">
                <a:solidFill>
                  <a:srgbClr val="0000FF"/>
                </a:solidFill>
              </a:rPr>
              <a:t>Проведение </a:t>
            </a:r>
            <a:r>
              <a:rPr lang="ru-RU" sz="4200" b="1" dirty="0">
                <a:solidFill>
                  <a:srgbClr val="0000FF"/>
                </a:solidFill>
              </a:rPr>
              <a:t>первой волны масштабного демографического исследования по международной методологии Европейской экономической комиссии ООН «Поколение и </a:t>
            </a:r>
            <a:r>
              <a:rPr lang="ru-RU" sz="4200" b="1" dirty="0" err="1">
                <a:solidFill>
                  <a:srgbClr val="0000FF"/>
                </a:solidFill>
              </a:rPr>
              <a:t>гендер</a:t>
            </a:r>
            <a:r>
              <a:rPr lang="ru-RU" sz="4200" b="1" dirty="0">
                <a:solidFill>
                  <a:srgbClr val="0000FF"/>
                </a:solidFill>
              </a:rPr>
              <a:t>» (2017 год);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041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5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23528" y="339502"/>
            <a:ext cx="8640960" cy="432048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Достижения в выполнении обязательств согласно                       международным нормам и стандартами за последние 5 лет:</a:t>
            </a:r>
            <a:br>
              <a:rPr lang="ru-RU" sz="2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600" b="1" dirty="0" smtClean="0">
              <a:solidFill>
                <a:srgbClr val="0000FF"/>
              </a:solidFill>
            </a:endParaRPr>
          </a:p>
          <a:p>
            <a:pPr algn="just"/>
            <a:r>
              <a:rPr lang="ru-RU" sz="2200" b="1" dirty="0" smtClean="0">
                <a:solidFill>
                  <a:srgbClr val="0000FF"/>
                </a:solidFill>
              </a:rPr>
              <a:t>Проведение </a:t>
            </a:r>
            <a:r>
              <a:rPr lang="ru-RU" sz="2200" b="1" dirty="0" err="1">
                <a:solidFill>
                  <a:srgbClr val="0000FF"/>
                </a:solidFill>
              </a:rPr>
              <a:t>многоиндикаторного</a:t>
            </a:r>
            <a:r>
              <a:rPr lang="ru-RU" sz="2200" b="1" dirty="0">
                <a:solidFill>
                  <a:srgbClr val="0000FF"/>
                </a:solidFill>
              </a:rPr>
              <a:t> кластерного обследования по оценке положения женщин и детей (МИКС 6) (2019 год);</a:t>
            </a:r>
          </a:p>
          <a:p>
            <a:pPr algn="just"/>
            <a:r>
              <a:rPr lang="ru-RU" sz="2200" b="1" dirty="0" smtClean="0">
                <a:solidFill>
                  <a:srgbClr val="0000FF"/>
                </a:solidFill>
              </a:rPr>
              <a:t>Организация </a:t>
            </a:r>
            <a:r>
              <a:rPr lang="ru-RU" sz="2200" b="1" dirty="0">
                <a:solidFill>
                  <a:srgbClr val="0000FF"/>
                </a:solidFill>
              </a:rPr>
              <a:t>Международных Форумов женщин-лидеров (2016, 2018 и 2019 годы);</a:t>
            </a:r>
          </a:p>
          <a:p>
            <a:pPr algn="just"/>
            <a:r>
              <a:rPr lang="ru-RU" sz="2200" b="1" dirty="0" smtClean="0">
                <a:solidFill>
                  <a:srgbClr val="0000FF"/>
                </a:solidFill>
              </a:rPr>
              <a:t>Создание </a:t>
            </a:r>
            <a:r>
              <a:rPr lang="ru-RU" sz="2200" b="1" dirty="0">
                <a:solidFill>
                  <a:srgbClr val="0000FF"/>
                </a:solidFill>
              </a:rPr>
              <a:t>на сайте Национального статистического комитета портала </a:t>
            </a:r>
            <a:r>
              <a:rPr lang="ru-RU" sz="2200" b="1" dirty="0" smtClean="0">
                <a:solidFill>
                  <a:srgbClr val="0000FF"/>
                </a:solidFill>
              </a:rPr>
              <a:t>«Гендерная </a:t>
            </a:r>
            <a:r>
              <a:rPr lang="ru-RU" sz="2200" b="1" dirty="0">
                <a:solidFill>
                  <a:srgbClr val="0000FF"/>
                </a:solidFill>
              </a:rPr>
              <a:t>статистика»;</a:t>
            </a:r>
          </a:p>
          <a:p>
            <a:pPr algn="just"/>
            <a:r>
              <a:rPr lang="ru-RU" sz="2200" b="1" dirty="0">
                <a:solidFill>
                  <a:srgbClr val="0000FF"/>
                </a:solidFill>
              </a:rPr>
              <a:t> </a:t>
            </a:r>
            <a:r>
              <a:rPr lang="ru-RU" sz="2200" b="1" dirty="0" smtClean="0">
                <a:solidFill>
                  <a:srgbClr val="0000FF"/>
                </a:solidFill>
              </a:rPr>
              <a:t>Реализация </a:t>
            </a:r>
            <a:r>
              <a:rPr lang="ru-RU" sz="2200" b="1" dirty="0">
                <a:solidFill>
                  <a:srgbClr val="0000FF"/>
                </a:solidFill>
              </a:rPr>
              <a:t>Государственной программы «Здоровье народа и демографическая безопасность Республики Беларусь» на 2016-2020 годы, Национальной стратегии по вопросам улучшения здоровья детей и подростков на 2017-2021 годы.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591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6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195486"/>
            <a:ext cx="8784976" cy="446449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3000" b="1" u="sng" dirty="0" smtClean="0">
                <a:solidFill>
                  <a:srgbClr val="0000FF"/>
                </a:solidFill>
              </a:rPr>
              <a:t>Гендерные тенденции в Республике Беларусь </a:t>
            </a:r>
          </a:p>
          <a:p>
            <a:pPr algn="just"/>
            <a:r>
              <a:rPr lang="ru-RU" sz="2000" b="1" dirty="0" smtClean="0">
                <a:solidFill>
                  <a:srgbClr val="0000FF"/>
                </a:solidFill>
              </a:rPr>
              <a:t>Рост числа </a:t>
            </a:r>
            <a:r>
              <a:rPr lang="ru-RU" sz="2000" b="1" dirty="0">
                <a:solidFill>
                  <a:srgbClr val="0000FF"/>
                </a:solidFill>
              </a:rPr>
              <a:t>женщин в Национальном собрании Республики Беларусь - </a:t>
            </a:r>
            <a:r>
              <a:rPr lang="ru-RU" sz="2000" b="1" dirty="0" smtClean="0">
                <a:solidFill>
                  <a:srgbClr val="0000FF"/>
                </a:solidFill>
              </a:rPr>
              <a:t>34,7% </a:t>
            </a:r>
            <a:r>
              <a:rPr lang="ru-RU" sz="2000" b="1" dirty="0">
                <a:solidFill>
                  <a:srgbClr val="0000FF"/>
                </a:solidFill>
              </a:rPr>
              <a:t>от общей численности депутатов Палаты представителей и членов Совета Республики </a:t>
            </a:r>
            <a:r>
              <a:rPr lang="ru-RU" sz="2000" b="1" dirty="0" smtClean="0">
                <a:solidFill>
                  <a:srgbClr val="0000FF"/>
                </a:solidFill>
              </a:rPr>
              <a:t>(</a:t>
            </a:r>
            <a:r>
              <a:rPr lang="ru-RU" sz="2000" b="1" dirty="0">
                <a:solidFill>
                  <a:srgbClr val="0000FF"/>
                </a:solidFill>
              </a:rPr>
              <a:t>в предыдущем созыве </a:t>
            </a:r>
            <a:r>
              <a:rPr lang="ru-RU" sz="2000" b="1" dirty="0" smtClean="0">
                <a:solidFill>
                  <a:srgbClr val="0000FF"/>
                </a:solidFill>
              </a:rPr>
              <a:t>-  33,7%); </a:t>
            </a:r>
          </a:p>
          <a:p>
            <a:pPr algn="just"/>
            <a:r>
              <a:rPr lang="ru-RU" sz="2000" b="1" dirty="0" smtClean="0">
                <a:solidFill>
                  <a:srgbClr val="0000FF"/>
                </a:solidFill>
              </a:rPr>
              <a:t>Рост среди занятых в экономике доли работающих женщин с </a:t>
            </a:r>
            <a:r>
              <a:rPr lang="ru-RU" sz="2000" b="1" dirty="0">
                <a:solidFill>
                  <a:srgbClr val="0000FF"/>
                </a:solidFill>
              </a:rPr>
              <a:t>высшим </a:t>
            </a:r>
            <a:r>
              <a:rPr lang="ru-RU" sz="2000" b="1" dirty="0" smtClean="0">
                <a:solidFill>
                  <a:srgbClr val="0000FF"/>
                </a:solidFill>
              </a:rPr>
              <a:t>образованием – 39,2 % </a:t>
            </a:r>
            <a:r>
              <a:rPr lang="ru-RU" sz="2000" b="1" dirty="0">
                <a:solidFill>
                  <a:srgbClr val="0000FF"/>
                </a:solidFill>
              </a:rPr>
              <a:t>(в 2016 г. - </a:t>
            </a:r>
            <a:r>
              <a:rPr lang="ru-RU" sz="2000" b="1" dirty="0" smtClean="0">
                <a:solidFill>
                  <a:srgbClr val="0000FF"/>
                </a:solidFill>
              </a:rPr>
              <a:t>35,7 %), показатель </a:t>
            </a:r>
            <a:r>
              <a:rPr lang="ru-RU" sz="2000" b="1" dirty="0">
                <a:solidFill>
                  <a:srgbClr val="0000FF"/>
                </a:solidFill>
              </a:rPr>
              <a:t>среди мужчин - </a:t>
            </a:r>
            <a:r>
              <a:rPr lang="ru-RU" sz="2000" b="1" dirty="0" smtClean="0">
                <a:solidFill>
                  <a:srgbClr val="0000FF"/>
                </a:solidFill>
              </a:rPr>
              <a:t>                 27 % (26 %);</a:t>
            </a:r>
          </a:p>
          <a:p>
            <a:pPr algn="just"/>
            <a:r>
              <a:rPr lang="ru-RU" sz="2000" b="1" dirty="0" smtClean="0">
                <a:solidFill>
                  <a:srgbClr val="0000FF"/>
                </a:solidFill>
              </a:rPr>
              <a:t>Стабильный </a:t>
            </a:r>
            <a:r>
              <a:rPr lang="ru-RU" sz="2000" b="1" dirty="0">
                <a:solidFill>
                  <a:srgbClr val="0000FF"/>
                </a:solidFill>
              </a:rPr>
              <a:t>удельный вес </a:t>
            </a:r>
            <a:r>
              <a:rPr lang="ru-RU" sz="2000" b="1" dirty="0" smtClean="0">
                <a:solidFill>
                  <a:srgbClr val="0000FF"/>
                </a:solidFill>
              </a:rPr>
              <a:t>женщин-руководителей (в </a:t>
            </a:r>
            <a:r>
              <a:rPr lang="ru-RU" sz="2000" b="1" dirty="0">
                <a:solidFill>
                  <a:srgbClr val="0000FF"/>
                </a:solidFill>
              </a:rPr>
              <a:t>общей численности </a:t>
            </a:r>
            <a:r>
              <a:rPr lang="ru-RU" sz="2000" b="1" dirty="0" smtClean="0">
                <a:solidFill>
                  <a:srgbClr val="0000FF"/>
                </a:solidFill>
              </a:rPr>
              <a:t>руководителей) </a:t>
            </a:r>
            <a:r>
              <a:rPr lang="ru-RU" sz="2000" b="1" dirty="0">
                <a:solidFill>
                  <a:srgbClr val="0000FF"/>
                </a:solidFill>
              </a:rPr>
              <a:t>- на уровне 50 </a:t>
            </a:r>
            <a:r>
              <a:rPr lang="ru-RU" sz="2000" b="1" dirty="0" smtClean="0">
                <a:solidFill>
                  <a:srgbClr val="0000FF"/>
                </a:solidFill>
              </a:rPr>
              <a:t>%;</a:t>
            </a:r>
          </a:p>
          <a:p>
            <a:pPr algn="just"/>
            <a:r>
              <a:rPr lang="ru-RU" sz="2000" b="1" dirty="0" smtClean="0">
                <a:solidFill>
                  <a:srgbClr val="0000FF"/>
                </a:solidFill>
              </a:rPr>
              <a:t>Государственные </a:t>
            </a:r>
            <a:r>
              <a:rPr lang="ru-RU" sz="2000" b="1" dirty="0">
                <a:solidFill>
                  <a:srgbClr val="0000FF"/>
                </a:solidFill>
              </a:rPr>
              <a:t>служащие всех уровней </a:t>
            </a:r>
            <a:r>
              <a:rPr lang="ru-RU" sz="2000" b="1" dirty="0" smtClean="0">
                <a:solidFill>
                  <a:srgbClr val="0000FF"/>
                </a:solidFill>
              </a:rPr>
              <a:t>управления – более 68 % женщин, на </a:t>
            </a:r>
            <a:r>
              <a:rPr lang="ru-RU" sz="2000" b="1" dirty="0">
                <a:solidFill>
                  <a:srgbClr val="0000FF"/>
                </a:solidFill>
              </a:rPr>
              <a:t>должностях руководителей </a:t>
            </a:r>
            <a:r>
              <a:rPr lang="ru-RU" sz="2000" b="1" dirty="0" smtClean="0">
                <a:solidFill>
                  <a:srgbClr val="0000FF"/>
                </a:solidFill>
              </a:rPr>
              <a:t>(заместителей) </a:t>
            </a:r>
            <a:r>
              <a:rPr lang="ru-RU" sz="2000" b="1" dirty="0">
                <a:solidFill>
                  <a:srgbClr val="0000FF"/>
                </a:solidFill>
              </a:rPr>
              <a:t>- более </a:t>
            </a:r>
            <a:r>
              <a:rPr lang="ru-RU" sz="2000" b="1" dirty="0" smtClean="0">
                <a:solidFill>
                  <a:srgbClr val="0000FF"/>
                </a:solidFill>
              </a:rPr>
              <a:t>58 %;</a:t>
            </a:r>
          </a:p>
          <a:p>
            <a:pPr algn="just"/>
            <a:r>
              <a:rPr lang="ru-RU" sz="2000" b="1" dirty="0" smtClean="0">
                <a:solidFill>
                  <a:srgbClr val="0000FF"/>
                </a:solidFill>
              </a:rPr>
              <a:t>Государственные служащие в </a:t>
            </a:r>
            <a:r>
              <a:rPr lang="ru-RU" sz="2000" b="1" dirty="0">
                <a:solidFill>
                  <a:srgbClr val="0000FF"/>
                </a:solidFill>
              </a:rPr>
              <a:t>судебной </a:t>
            </a:r>
            <a:r>
              <a:rPr lang="ru-RU" sz="2000" b="1" dirty="0" smtClean="0">
                <a:solidFill>
                  <a:srgbClr val="0000FF"/>
                </a:solidFill>
              </a:rPr>
              <a:t>системе </a:t>
            </a:r>
            <a:r>
              <a:rPr lang="ru-RU" sz="2000" b="1" dirty="0">
                <a:solidFill>
                  <a:srgbClr val="0000FF"/>
                </a:solidFill>
              </a:rPr>
              <a:t>- 69 % </a:t>
            </a:r>
            <a:r>
              <a:rPr lang="ru-RU" sz="2000" b="1" dirty="0" smtClean="0">
                <a:solidFill>
                  <a:srgbClr val="0000FF"/>
                </a:solidFill>
              </a:rPr>
              <a:t>женщины;</a:t>
            </a:r>
            <a:endParaRPr lang="ru-RU" sz="2000" b="1" dirty="0" smtClean="0">
              <a:solidFill>
                <a:srgbClr val="0000FF"/>
              </a:solidFill>
            </a:endParaRPr>
          </a:p>
          <a:p>
            <a:pPr algn="just"/>
            <a:r>
              <a:rPr lang="ru-RU" sz="2000" b="1" dirty="0">
                <a:solidFill>
                  <a:srgbClr val="0000FF"/>
                </a:solidFill>
              </a:rPr>
              <a:t>Д</a:t>
            </a:r>
            <a:r>
              <a:rPr lang="ru-RU" sz="2000" b="1" dirty="0" smtClean="0">
                <a:solidFill>
                  <a:srgbClr val="0000FF"/>
                </a:solidFill>
              </a:rPr>
              <a:t>оля </a:t>
            </a:r>
            <a:r>
              <a:rPr lang="ru-RU" sz="2000" b="1" dirty="0">
                <a:solidFill>
                  <a:srgbClr val="0000FF"/>
                </a:solidFill>
              </a:rPr>
              <a:t>женщин </a:t>
            </a:r>
            <a:r>
              <a:rPr lang="ru-RU" sz="2000" b="1" dirty="0" smtClean="0">
                <a:solidFill>
                  <a:srgbClr val="0000FF"/>
                </a:solidFill>
              </a:rPr>
              <a:t>в учреждениях высшего образования - 52,2 %</a:t>
            </a:r>
          </a:p>
          <a:p>
            <a:pPr algn="just"/>
            <a:endParaRPr lang="ru-RU" sz="2000" b="1" dirty="0">
              <a:solidFill>
                <a:srgbClr val="0000FF"/>
              </a:solidFill>
            </a:endParaRPr>
          </a:p>
          <a:p>
            <a:pPr algn="just"/>
            <a:endParaRPr lang="ru-RU" sz="2000" dirty="0"/>
          </a:p>
          <a:p>
            <a:pPr algn="just"/>
            <a:endParaRPr lang="ru-RU" sz="2000" dirty="0"/>
          </a:p>
          <a:p>
            <a:pPr algn="just"/>
            <a:endParaRPr lang="ru-RU" sz="2000" b="1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561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"/>
            <a:ext cx="8952248" cy="699542"/>
          </a:xfrm>
        </p:spPr>
        <p:txBody>
          <a:bodyPr>
            <a:normAutofit/>
          </a:bodyPr>
          <a:lstStyle/>
          <a:p>
            <a:pPr marL="0" indent="0" algn="l"/>
            <a:r>
              <a:rPr lang="ru-RU" sz="3000" b="1" u="sng" dirty="0">
                <a:solidFill>
                  <a:srgbClr val="0000FF"/>
                </a:solidFill>
              </a:rPr>
              <a:t>Гендерные тенденции в </a:t>
            </a:r>
            <a:r>
              <a:rPr lang="ru-RU" sz="3000" b="1" u="sng" dirty="0" smtClean="0">
                <a:solidFill>
                  <a:srgbClr val="0000FF"/>
                </a:solidFill>
              </a:rPr>
              <a:t>Минской области</a:t>
            </a:r>
            <a:endParaRPr lang="ru-RU" sz="3000" b="1" u="sng" dirty="0">
              <a:solidFill>
                <a:srgbClr val="0000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7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699542"/>
            <a:ext cx="8856984" cy="4248472"/>
          </a:xfrm>
        </p:spPr>
        <p:txBody>
          <a:bodyPr>
            <a:normAutofit fontScale="25000" lnSpcReduction="20000"/>
          </a:bodyPr>
          <a:lstStyle/>
          <a:p>
            <a:pPr algn="just"/>
            <a:r>
              <a:rPr lang="ru-RU" sz="8000" b="1" dirty="0">
                <a:solidFill>
                  <a:srgbClr val="0000FF"/>
                </a:solidFill>
              </a:rPr>
              <a:t>Численность женщин в Минской области -  53,2% от общей численности населения (мужчины  46,8%) </a:t>
            </a:r>
            <a:r>
              <a:rPr lang="ru-RU" sz="8000" i="1" dirty="0">
                <a:solidFill>
                  <a:srgbClr val="0000FF"/>
                </a:solidFill>
              </a:rPr>
              <a:t>(по данным переписи населения в 2019 г.)</a:t>
            </a:r>
            <a:r>
              <a:rPr lang="ru-RU" sz="8000" b="1" dirty="0">
                <a:solidFill>
                  <a:srgbClr val="0000FF"/>
                </a:solidFill>
              </a:rPr>
              <a:t>;</a:t>
            </a:r>
          </a:p>
          <a:p>
            <a:pPr algn="just"/>
            <a:r>
              <a:rPr lang="ru-RU" sz="8000" b="1" dirty="0">
                <a:solidFill>
                  <a:srgbClr val="0000FF"/>
                </a:solidFill>
              </a:rPr>
              <a:t>Удельный вес женщин в общей численности работников -  </a:t>
            </a:r>
            <a:r>
              <a:rPr lang="ru-RU" sz="8000" b="1" dirty="0" smtClean="0">
                <a:solidFill>
                  <a:srgbClr val="0000FF"/>
                </a:solidFill>
              </a:rPr>
              <a:t>49%                            </a:t>
            </a:r>
            <a:r>
              <a:rPr lang="ru-RU" sz="8000" b="1" dirty="0">
                <a:solidFill>
                  <a:srgbClr val="0000FF"/>
                </a:solidFill>
              </a:rPr>
              <a:t>(за декабрь 2020 г</a:t>
            </a:r>
            <a:r>
              <a:rPr lang="ru-RU" sz="8000" b="1" dirty="0" smtClean="0">
                <a:solidFill>
                  <a:srgbClr val="0000FF"/>
                </a:solidFill>
              </a:rPr>
              <a:t>.);</a:t>
            </a:r>
          </a:p>
          <a:p>
            <a:pPr algn="just"/>
            <a:r>
              <a:rPr lang="ru-RU" sz="8000" b="1" dirty="0" smtClean="0">
                <a:solidFill>
                  <a:srgbClr val="0000FF"/>
                </a:solidFill>
              </a:rPr>
              <a:t>Удельный </a:t>
            </a:r>
            <a:r>
              <a:rPr lang="ru-RU" sz="8000" b="1" dirty="0">
                <a:solidFill>
                  <a:srgbClr val="0000FF"/>
                </a:solidFill>
              </a:rPr>
              <a:t>вес женщин в общей численности безработных </a:t>
            </a:r>
            <a:r>
              <a:rPr lang="ru-RU" sz="8000" b="1" dirty="0" smtClean="0">
                <a:solidFill>
                  <a:srgbClr val="0000FF"/>
                </a:solidFill>
              </a:rPr>
              <a:t>-  менее 35</a:t>
            </a:r>
            <a:r>
              <a:rPr lang="ru-RU" sz="8000" b="1" dirty="0">
                <a:solidFill>
                  <a:srgbClr val="0000FF"/>
                </a:solidFill>
              </a:rPr>
              <a:t>% </a:t>
            </a:r>
            <a:r>
              <a:rPr lang="ru-RU" sz="8000" b="1" i="1" dirty="0" smtClean="0">
                <a:solidFill>
                  <a:srgbClr val="0000FF"/>
                </a:solidFill>
              </a:rPr>
              <a:t>(2021 - 32,1%, </a:t>
            </a:r>
            <a:r>
              <a:rPr lang="ru-RU" sz="8000" b="1" i="1" dirty="0">
                <a:solidFill>
                  <a:srgbClr val="0000FF"/>
                </a:solidFill>
              </a:rPr>
              <a:t>в 2020 – </a:t>
            </a:r>
            <a:r>
              <a:rPr lang="ru-RU" sz="8000" b="1" i="1" dirty="0" smtClean="0">
                <a:solidFill>
                  <a:srgbClr val="0000FF"/>
                </a:solidFill>
              </a:rPr>
              <a:t>32,4 %,  </a:t>
            </a:r>
            <a:r>
              <a:rPr lang="ru-RU" sz="8000" b="1" i="1" dirty="0">
                <a:solidFill>
                  <a:srgbClr val="0000FF"/>
                </a:solidFill>
              </a:rPr>
              <a:t>2019 – </a:t>
            </a:r>
            <a:r>
              <a:rPr lang="ru-RU" sz="8000" b="1" i="1" dirty="0" smtClean="0">
                <a:solidFill>
                  <a:srgbClr val="0000FF"/>
                </a:solidFill>
              </a:rPr>
              <a:t>32,3 %, 2018 </a:t>
            </a:r>
            <a:r>
              <a:rPr lang="ru-RU" sz="8000" b="1" i="1" dirty="0">
                <a:solidFill>
                  <a:srgbClr val="0000FF"/>
                </a:solidFill>
              </a:rPr>
              <a:t>– 32,7 </a:t>
            </a:r>
            <a:r>
              <a:rPr lang="ru-RU" sz="8000" b="1" i="1" dirty="0" smtClean="0">
                <a:solidFill>
                  <a:srgbClr val="0000FF"/>
                </a:solidFill>
              </a:rPr>
              <a:t>%, 2017 </a:t>
            </a:r>
            <a:r>
              <a:rPr lang="ru-RU" sz="8000" b="1" i="1" dirty="0">
                <a:solidFill>
                  <a:srgbClr val="0000FF"/>
                </a:solidFill>
              </a:rPr>
              <a:t>– </a:t>
            </a:r>
            <a:r>
              <a:rPr lang="ru-RU" sz="8000" b="1" i="1" dirty="0" smtClean="0">
                <a:solidFill>
                  <a:srgbClr val="0000FF"/>
                </a:solidFill>
              </a:rPr>
              <a:t>32,4%, 2016 </a:t>
            </a:r>
            <a:r>
              <a:rPr lang="ru-RU" sz="8000" b="1" i="1" dirty="0">
                <a:solidFill>
                  <a:srgbClr val="0000FF"/>
                </a:solidFill>
              </a:rPr>
              <a:t>– </a:t>
            </a:r>
            <a:r>
              <a:rPr lang="ru-RU" sz="8000" b="1" i="1" dirty="0" smtClean="0">
                <a:solidFill>
                  <a:srgbClr val="0000FF"/>
                </a:solidFill>
              </a:rPr>
              <a:t>34%);</a:t>
            </a:r>
          </a:p>
          <a:p>
            <a:pPr algn="just"/>
            <a:r>
              <a:rPr lang="ru-RU" sz="8000" b="1" dirty="0" smtClean="0">
                <a:solidFill>
                  <a:srgbClr val="0000FF"/>
                </a:solidFill>
              </a:rPr>
              <a:t>В 2021 г. на </a:t>
            </a:r>
            <a:r>
              <a:rPr lang="ru-RU" sz="8000" b="1" dirty="0">
                <a:solidFill>
                  <a:srgbClr val="0000FF"/>
                </a:solidFill>
              </a:rPr>
              <a:t>обучающие курсы и переподготовку </a:t>
            </a:r>
            <a:r>
              <a:rPr lang="ru-RU" sz="8000" b="1" dirty="0" smtClean="0">
                <a:solidFill>
                  <a:srgbClr val="0000FF"/>
                </a:solidFill>
              </a:rPr>
              <a:t>направлены </a:t>
            </a:r>
            <a:r>
              <a:rPr lang="ru-RU" sz="8000" b="1" dirty="0">
                <a:solidFill>
                  <a:srgbClr val="0000FF"/>
                </a:solidFill>
              </a:rPr>
              <a:t>275 безработных женщин </a:t>
            </a:r>
            <a:r>
              <a:rPr lang="ru-RU" sz="8000" b="1" i="1" dirty="0">
                <a:solidFill>
                  <a:srgbClr val="0000FF"/>
                </a:solidFill>
              </a:rPr>
              <a:t>(51,2% от общего числа направленных на обучение граждан</a:t>
            </a:r>
            <a:r>
              <a:rPr lang="ru-RU" sz="8000" b="1" i="1" dirty="0" smtClean="0">
                <a:solidFill>
                  <a:srgbClr val="0000FF"/>
                </a:solidFill>
              </a:rPr>
              <a:t>)</a:t>
            </a:r>
            <a:r>
              <a:rPr lang="ru-RU" sz="8000" b="1" dirty="0" smtClean="0">
                <a:solidFill>
                  <a:srgbClr val="0000FF"/>
                </a:solidFill>
              </a:rPr>
              <a:t>;</a:t>
            </a:r>
          </a:p>
          <a:p>
            <a:pPr algn="just"/>
            <a:r>
              <a:rPr lang="ru-RU" sz="8000" b="1" dirty="0" smtClean="0">
                <a:solidFill>
                  <a:srgbClr val="0000FF"/>
                </a:solidFill>
              </a:rPr>
              <a:t>Численность безработных женщин, получивших </a:t>
            </a:r>
            <a:r>
              <a:rPr lang="ru-RU" sz="8000" b="1" dirty="0">
                <a:solidFill>
                  <a:srgbClr val="0000FF"/>
                </a:solidFill>
              </a:rPr>
              <a:t>субсидию на организацию собственного </a:t>
            </a:r>
            <a:r>
              <a:rPr lang="ru-RU" sz="8000" b="1" dirty="0" smtClean="0">
                <a:solidFill>
                  <a:srgbClr val="0000FF"/>
                </a:solidFill>
              </a:rPr>
              <a:t>дела, в 2021г. – 47,8% </a:t>
            </a:r>
            <a:r>
              <a:rPr lang="ru-RU" sz="8000" b="1" i="1" dirty="0" smtClean="0">
                <a:solidFill>
                  <a:srgbClr val="0000FF"/>
                </a:solidFill>
              </a:rPr>
              <a:t>(в </a:t>
            </a:r>
            <a:r>
              <a:rPr lang="ru-RU" sz="8000" b="1" i="1" dirty="0">
                <a:solidFill>
                  <a:srgbClr val="0000FF"/>
                </a:solidFill>
              </a:rPr>
              <a:t>2016 – 39%, в 2017 г. –  40,1%, в 2018 г. – 45,1</a:t>
            </a:r>
            <a:r>
              <a:rPr lang="ru-RU" sz="8000" b="1" i="1" dirty="0" smtClean="0">
                <a:solidFill>
                  <a:srgbClr val="0000FF"/>
                </a:solidFill>
              </a:rPr>
              <a:t>%, в  2019 г. –  44,9%, в 2020 г. – 49,8%);</a:t>
            </a:r>
          </a:p>
          <a:p>
            <a:pPr marL="0" indent="0" algn="just">
              <a:buNone/>
            </a:pPr>
            <a:r>
              <a:rPr lang="ru-RU" sz="6200" dirty="0" smtClean="0"/>
              <a:t> </a:t>
            </a:r>
            <a:endParaRPr lang="ru-RU" sz="6200" dirty="0"/>
          </a:p>
          <a:p>
            <a:pPr marL="0" indent="0" algn="just">
              <a:buNone/>
            </a:pP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094538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8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79512" y="123478"/>
            <a:ext cx="8784976" cy="4824536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11200" b="1" u="sng" dirty="0" smtClean="0">
                <a:solidFill>
                  <a:srgbClr val="0000FF"/>
                </a:solidFill>
              </a:rPr>
              <a:t>Гендерные </a:t>
            </a:r>
            <a:r>
              <a:rPr lang="ru-RU" sz="11200" b="1" u="sng" dirty="0">
                <a:solidFill>
                  <a:srgbClr val="0000FF"/>
                </a:solidFill>
              </a:rPr>
              <a:t>тенденции в Минской </a:t>
            </a:r>
            <a:r>
              <a:rPr lang="ru-RU" sz="11200" b="1" u="sng" dirty="0" smtClean="0">
                <a:solidFill>
                  <a:srgbClr val="0000FF"/>
                </a:solidFill>
              </a:rPr>
              <a:t>области</a:t>
            </a:r>
          </a:p>
          <a:p>
            <a:pPr marL="0" indent="0" algn="just">
              <a:buNone/>
            </a:pPr>
            <a:endParaRPr lang="ru-RU" sz="10000" b="1" u="sng" dirty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ru-RU" sz="8000" b="1" u="sng" dirty="0" smtClean="0">
                <a:solidFill>
                  <a:srgbClr val="0000FF"/>
                </a:solidFill>
              </a:rPr>
              <a:t>Финансовую </a:t>
            </a:r>
            <a:r>
              <a:rPr lang="ru-RU" sz="8000" b="1" u="sng" dirty="0">
                <a:solidFill>
                  <a:srgbClr val="0000FF"/>
                </a:solidFill>
              </a:rPr>
              <a:t>поддержку </a:t>
            </a:r>
            <a:r>
              <a:rPr lang="ru-RU" sz="8000" b="1" dirty="0">
                <a:solidFill>
                  <a:srgbClr val="0000FF"/>
                </a:solidFill>
              </a:rPr>
              <a:t>в виде безвозмездных субсидий для организации </a:t>
            </a:r>
            <a:r>
              <a:rPr lang="ru-RU" sz="8000" b="1" dirty="0" err="1">
                <a:solidFill>
                  <a:srgbClr val="0000FF"/>
                </a:solidFill>
              </a:rPr>
              <a:t>самозанятости</a:t>
            </a:r>
            <a:r>
              <a:rPr lang="ru-RU" sz="8000" b="1" dirty="0">
                <a:solidFill>
                  <a:srgbClr val="0000FF"/>
                </a:solidFill>
              </a:rPr>
              <a:t> с 2017 по 2021 гг. получили 597 женщин (</a:t>
            </a:r>
            <a:r>
              <a:rPr lang="ru-RU" sz="8000" b="1" i="1" dirty="0">
                <a:solidFill>
                  <a:srgbClr val="0000FF"/>
                </a:solidFill>
              </a:rPr>
              <a:t>2017 – 101, 2018 – 123, 2019 –127, 2020 – 145, 9 мес. 2021 г. –  101)</a:t>
            </a:r>
          </a:p>
          <a:p>
            <a:pPr algn="just">
              <a:buFontTx/>
              <a:buChar char="-"/>
            </a:pPr>
            <a:r>
              <a:rPr lang="ru-RU" sz="8000" dirty="0" smtClean="0">
                <a:solidFill>
                  <a:srgbClr val="0000FF"/>
                </a:solidFill>
              </a:rPr>
              <a:t>для </a:t>
            </a:r>
            <a:r>
              <a:rPr lang="ru-RU" sz="8000" dirty="0">
                <a:solidFill>
                  <a:srgbClr val="0000FF"/>
                </a:solidFill>
              </a:rPr>
              <a:t>организации предпринимательской деятельности (83,3</a:t>
            </a:r>
            <a:r>
              <a:rPr lang="ru-RU" sz="8000" dirty="0" smtClean="0">
                <a:solidFill>
                  <a:srgbClr val="0000FF"/>
                </a:solidFill>
              </a:rPr>
              <a:t>%);</a:t>
            </a:r>
          </a:p>
          <a:p>
            <a:pPr algn="just">
              <a:buFontTx/>
              <a:buChar char="-"/>
            </a:pPr>
            <a:r>
              <a:rPr lang="ru-RU" sz="8000" dirty="0" smtClean="0">
                <a:solidFill>
                  <a:srgbClr val="0000FF"/>
                </a:solidFill>
              </a:rPr>
              <a:t>для </a:t>
            </a:r>
            <a:r>
              <a:rPr lang="ru-RU" sz="8000" dirty="0">
                <a:solidFill>
                  <a:srgbClr val="0000FF"/>
                </a:solidFill>
              </a:rPr>
              <a:t>организации ремесленной деятельности (15,7 </a:t>
            </a:r>
            <a:r>
              <a:rPr lang="ru-RU" sz="8000" dirty="0" smtClean="0">
                <a:solidFill>
                  <a:srgbClr val="0000FF"/>
                </a:solidFill>
              </a:rPr>
              <a:t>%)</a:t>
            </a:r>
          </a:p>
          <a:p>
            <a:pPr algn="just">
              <a:buFontTx/>
              <a:buChar char="-"/>
            </a:pPr>
            <a:r>
              <a:rPr lang="ru-RU" sz="8000" dirty="0">
                <a:solidFill>
                  <a:srgbClr val="0000FF"/>
                </a:solidFill>
              </a:rPr>
              <a:t>д</a:t>
            </a:r>
            <a:r>
              <a:rPr lang="ru-RU" sz="8000" dirty="0" smtClean="0">
                <a:solidFill>
                  <a:srgbClr val="0000FF"/>
                </a:solidFill>
              </a:rPr>
              <a:t>ля организации деятельности </a:t>
            </a:r>
            <a:r>
              <a:rPr lang="ru-RU" sz="8000" dirty="0">
                <a:solidFill>
                  <a:srgbClr val="0000FF"/>
                </a:solidFill>
              </a:rPr>
              <a:t>по оказанию услуг в сфере </a:t>
            </a:r>
            <a:r>
              <a:rPr lang="ru-RU" sz="8000" dirty="0" err="1">
                <a:solidFill>
                  <a:srgbClr val="0000FF"/>
                </a:solidFill>
              </a:rPr>
              <a:t>агроэкотуризма</a:t>
            </a:r>
            <a:r>
              <a:rPr lang="ru-RU" sz="8000" dirty="0">
                <a:solidFill>
                  <a:srgbClr val="0000FF"/>
                </a:solidFill>
              </a:rPr>
              <a:t> (1</a:t>
            </a:r>
            <a:r>
              <a:rPr lang="ru-RU" sz="8000" dirty="0" smtClean="0">
                <a:solidFill>
                  <a:srgbClr val="0000FF"/>
                </a:solidFill>
              </a:rPr>
              <a:t>%)</a:t>
            </a:r>
          </a:p>
          <a:p>
            <a:pPr marL="0" indent="0" algn="just">
              <a:buNone/>
            </a:pPr>
            <a:r>
              <a:rPr lang="ru-RU" sz="8000" b="1" u="sng" dirty="0" smtClean="0">
                <a:solidFill>
                  <a:srgbClr val="0000FF"/>
                </a:solidFill>
              </a:rPr>
              <a:t>Основные виды </a:t>
            </a:r>
            <a:r>
              <a:rPr lang="ru-RU" sz="8000" b="1" u="sng" dirty="0">
                <a:solidFill>
                  <a:srgbClr val="0000FF"/>
                </a:solidFill>
              </a:rPr>
              <a:t>женского </a:t>
            </a:r>
            <a:r>
              <a:rPr lang="ru-RU" sz="8000" b="1" u="sng" dirty="0" smtClean="0">
                <a:solidFill>
                  <a:srgbClr val="0000FF"/>
                </a:solidFill>
              </a:rPr>
              <a:t>предпринимательства</a:t>
            </a:r>
            <a:r>
              <a:rPr lang="ru-RU" sz="8000" b="1" dirty="0" smtClean="0">
                <a:solidFill>
                  <a:srgbClr val="0000FF"/>
                </a:solidFill>
              </a:rPr>
              <a:t>: </a:t>
            </a:r>
          </a:p>
          <a:p>
            <a:pPr marL="0" indent="0" algn="just">
              <a:buNone/>
            </a:pPr>
            <a:r>
              <a:rPr lang="ru-RU" sz="8000" dirty="0" smtClean="0">
                <a:solidFill>
                  <a:srgbClr val="0000FF"/>
                </a:solidFill>
              </a:rPr>
              <a:t>парикмахерские</a:t>
            </a:r>
            <a:r>
              <a:rPr lang="ru-RU" sz="8000" dirty="0">
                <a:solidFill>
                  <a:srgbClr val="0000FF"/>
                </a:solidFill>
              </a:rPr>
              <a:t>, </a:t>
            </a:r>
            <a:r>
              <a:rPr lang="ru-RU" sz="8000" dirty="0" smtClean="0">
                <a:solidFill>
                  <a:srgbClr val="0000FF"/>
                </a:solidFill>
              </a:rPr>
              <a:t>услуги </a:t>
            </a:r>
            <a:r>
              <a:rPr lang="ru-RU" sz="8000" dirty="0">
                <a:solidFill>
                  <a:srgbClr val="0000FF"/>
                </a:solidFill>
              </a:rPr>
              <a:t>салона красоты, </a:t>
            </a:r>
            <a:r>
              <a:rPr lang="ru-RU" sz="8000" dirty="0" smtClean="0">
                <a:solidFill>
                  <a:srgbClr val="0000FF"/>
                </a:solidFill>
              </a:rPr>
              <a:t>маникюр</a:t>
            </a:r>
            <a:r>
              <a:rPr lang="ru-RU" sz="8000" dirty="0">
                <a:solidFill>
                  <a:srgbClr val="0000FF"/>
                </a:solidFill>
              </a:rPr>
              <a:t>, деятельность по организации отдыха и развлечений, </a:t>
            </a:r>
            <a:r>
              <a:rPr lang="ru-RU" sz="8000" dirty="0" smtClean="0">
                <a:solidFill>
                  <a:srgbClr val="0000FF"/>
                </a:solidFill>
              </a:rPr>
              <a:t>фотоуслуги</a:t>
            </a:r>
            <a:r>
              <a:rPr lang="ru-RU" sz="8000" dirty="0">
                <a:solidFill>
                  <a:srgbClr val="0000FF"/>
                </a:solidFill>
              </a:rPr>
              <a:t>, </a:t>
            </a:r>
            <a:r>
              <a:rPr lang="ru-RU" sz="8000" dirty="0" smtClean="0">
                <a:solidFill>
                  <a:srgbClr val="0000FF"/>
                </a:solidFill>
              </a:rPr>
              <a:t>художественное </a:t>
            </a:r>
            <a:r>
              <a:rPr lang="ru-RU" sz="8000" dirty="0">
                <a:solidFill>
                  <a:srgbClr val="0000FF"/>
                </a:solidFill>
              </a:rPr>
              <a:t>оформление </a:t>
            </a:r>
            <a:r>
              <a:rPr lang="ru-RU" sz="8000" dirty="0" smtClean="0">
                <a:solidFill>
                  <a:srgbClr val="0000FF"/>
                </a:solidFill>
              </a:rPr>
              <a:t>интерьера; торговая </a:t>
            </a:r>
            <a:r>
              <a:rPr lang="ru-RU" sz="8000" dirty="0">
                <a:solidFill>
                  <a:srgbClr val="0000FF"/>
                </a:solidFill>
              </a:rPr>
              <a:t>деятельность и </a:t>
            </a:r>
            <a:r>
              <a:rPr lang="ru-RU" sz="8000" dirty="0" smtClean="0">
                <a:solidFill>
                  <a:srgbClr val="0000FF"/>
                </a:solidFill>
              </a:rPr>
              <a:t>др.</a:t>
            </a:r>
          </a:p>
          <a:p>
            <a:pPr marL="0" indent="0" algn="just">
              <a:buNone/>
            </a:pPr>
            <a:endParaRPr lang="ru-RU" sz="8000" dirty="0" smtClean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r>
              <a:rPr lang="ru-RU" sz="8000" b="1" u="sng" dirty="0" smtClean="0">
                <a:solidFill>
                  <a:srgbClr val="0000FF"/>
                </a:solidFill>
              </a:rPr>
              <a:t>Гендерный </a:t>
            </a:r>
            <a:r>
              <a:rPr lang="ru-RU" sz="8000" b="1" u="sng" dirty="0">
                <a:solidFill>
                  <a:srgbClr val="0000FF"/>
                </a:solidFill>
              </a:rPr>
              <a:t>разрыв в оплате труда </a:t>
            </a:r>
            <a:r>
              <a:rPr lang="ru-RU" sz="8000" b="1" dirty="0">
                <a:solidFill>
                  <a:srgbClr val="0000FF"/>
                </a:solidFill>
              </a:rPr>
              <a:t>в декабре 2020 года составил 37,4 % </a:t>
            </a:r>
            <a:r>
              <a:rPr lang="ru-RU" sz="8000" b="1" i="1" dirty="0">
                <a:solidFill>
                  <a:srgbClr val="0000FF"/>
                </a:solidFill>
              </a:rPr>
              <a:t>(женщины - 1153,0 руб., мужчины – 1584,0 руб.)</a:t>
            </a:r>
          </a:p>
          <a:p>
            <a:pPr marL="0" indent="0" algn="just">
              <a:buNone/>
            </a:pPr>
            <a:endParaRPr lang="ru-RU" sz="8000" dirty="0" smtClean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endParaRPr lang="ru-RU" sz="8000" dirty="0" smtClean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endParaRPr lang="ru-RU" sz="8000" b="1" i="1" dirty="0" smtClean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endParaRPr lang="ru-RU" sz="8000" b="1" i="1" dirty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endParaRPr lang="ru-RU" sz="8000" dirty="0" smtClean="0">
              <a:solidFill>
                <a:srgbClr val="0000FF"/>
              </a:solidFill>
            </a:endParaRPr>
          </a:p>
          <a:p>
            <a:pPr marL="0" indent="0" algn="just">
              <a:buNone/>
            </a:pPr>
            <a:endParaRPr lang="ru-RU" sz="8000" dirty="0"/>
          </a:p>
          <a:p>
            <a:pPr marL="0" indent="0" algn="just">
              <a:buNone/>
            </a:pPr>
            <a:r>
              <a:rPr lang="ru-RU" sz="6200" dirty="0" smtClean="0"/>
              <a:t> </a:t>
            </a:r>
            <a:endParaRPr lang="ru-RU" sz="6200" dirty="0"/>
          </a:p>
          <a:p>
            <a:pPr marL="0" indent="0" algn="just">
              <a:buNone/>
            </a:pP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678949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1470"/>
            <a:ext cx="9036496" cy="1008112"/>
          </a:xfrm>
        </p:spPr>
        <p:txBody>
          <a:bodyPr>
            <a:normAutofit/>
          </a:bodyPr>
          <a:lstStyle/>
          <a:p>
            <a:pPr algn="just"/>
            <a:r>
              <a:rPr lang="ru-RU" sz="3000" b="1" dirty="0" smtClean="0">
                <a:solidFill>
                  <a:srgbClr val="0000FF"/>
                </a:solidFill>
              </a:rPr>
              <a:t>Направления </a:t>
            </a:r>
            <a:r>
              <a:rPr lang="ru-RU" sz="3000" b="1" dirty="0">
                <a:solidFill>
                  <a:srgbClr val="0000FF"/>
                </a:solidFill>
              </a:rPr>
              <a:t>развития гендерной </a:t>
            </a:r>
            <a:r>
              <a:rPr lang="ru-RU" sz="3000" b="1" dirty="0" smtClean="0">
                <a:solidFill>
                  <a:srgbClr val="0000FF"/>
                </a:solidFill>
              </a:rPr>
              <a:t>политики:</a:t>
            </a:r>
            <a:endParaRPr lang="ru-RU" sz="3000" b="1" dirty="0">
              <a:solidFill>
                <a:srgbClr val="0000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8F5E-9018-4BB2-A550-F2C3C51E3AA9}" type="slidenum">
              <a:rPr lang="ru-RU" smtClean="0"/>
              <a:t>9</a:t>
            </a:fld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7504" y="987574"/>
            <a:ext cx="8928992" cy="3888432"/>
          </a:xfrm>
        </p:spPr>
        <p:txBody>
          <a:bodyPr>
            <a:normAutofit/>
          </a:bodyPr>
          <a:lstStyle/>
          <a:p>
            <a:pPr lvl="0" algn="just"/>
            <a:r>
              <a:rPr lang="ru-RU" sz="2400" b="1" dirty="0">
                <a:solidFill>
                  <a:srgbClr val="0000FF"/>
                </a:solidFill>
              </a:rPr>
              <a:t>развитие институционального механизма по обеспечению гендерного равенства;</a:t>
            </a:r>
          </a:p>
          <a:p>
            <a:pPr lvl="0" algn="just"/>
            <a:r>
              <a:rPr lang="ru-RU" sz="2400" b="1" dirty="0">
                <a:solidFill>
                  <a:srgbClr val="0000FF"/>
                </a:solidFill>
              </a:rPr>
              <a:t>выравнивание социально-экономических возможностей мужчин и женщин, содействие совмещению родительских и профессиональных обязанностей;</a:t>
            </a:r>
          </a:p>
          <a:p>
            <a:pPr lvl="0" algn="just"/>
            <a:r>
              <a:rPr lang="ru-RU" sz="2400" b="1" dirty="0">
                <a:solidFill>
                  <a:srgbClr val="0000FF"/>
                </a:solidFill>
              </a:rPr>
              <a:t>обеспечение гендерно-ориентированной охраны здоровья;</a:t>
            </a:r>
          </a:p>
          <a:p>
            <a:pPr lvl="0" algn="just"/>
            <a:r>
              <a:rPr lang="ru-RU" sz="2400" b="1" dirty="0">
                <a:solidFill>
                  <a:srgbClr val="0000FF"/>
                </a:solidFill>
              </a:rPr>
              <a:t>противодействие насилию в семье и торговле людьми;</a:t>
            </a:r>
          </a:p>
          <a:p>
            <a:pPr lvl="0" algn="just"/>
            <a:r>
              <a:rPr lang="ru-RU" sz="2400" b="1" dirty="0">
                <a:solidFill>
                  <a:srgbClr val="0000FF"/>
                </a:solidFill>
              </a:rPr>
              <a:t>информационно-просветительское сопровождение мер, направленных на обеспечение гендерного равенства.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0056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3175</TotalTime>
  <Words>560</Words>
  <Application>Microsoft Office PowerPoint</Application>
  <PresentationFormat>Экран (16:9)</PresentationFormat>
  <Paragraphs>67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  О реализации Национального плана действий по обеспечению гендерного равенства в Республике Беларусь на 2021-2025 годы в контексте Цели устойчивого развития № 5 в Минской области </vt:lpstr>
      <vt:lpstr>Цель Национального плана  –  </vt:lpstr>
      <vt:lpstr>             Гендерная политика – комплекс правовых                         и организационно-административных мер национального и регионального уровней, направленных на достижение и сохранение юридического и фактического равенства мужчин и женщин, а также предоставление равных возможностей женщинам и мужчинам (девочкам и мальчикам) для самореализации и развития во всех сферах общественных отношений.  </vt:lpstr>
      <vt:lpstr>Достижения в выполнении обязательств согласно                       международным нормам и стандартами за последние 5 лет: </vt:lpstr>
      <vt:lpstr>Презентация PowerPoint</vt:lpstr>
      <vt:lpstr>Презентация PowerPoint</vt:lpstr>
      <vt:lpstr>Гендерные тенденции в Минской области</vt:lpstr>
      <vt:lpstr>Презентация PowerPoint</vt:lpstr>
      <vt:lpstr>Направления развития гендерной политики: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Гурченко Марина Николаевна</dc:creator>
  <cp:lastModifiedBy>Подошевская Юлия Александровна</cp:lastModifiedBy>
  <cp:revision>452</cp:revision>
  <cp:lastPrinted>2021-10-25T07:51:03Z</cp:lastPrinted>
  <dcterms:created xsi:type="dcterms:W3CDTF">2018-01-15T13:27:10Z</dcterms:created>
  <dcterms:modified xsi:type="dcterms:W3CDTF">2021-11-15T12:31:28Z</dcterms:modified>
</cp:coreProperties>
</file>