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jpeg" Extension="jpeg"/>
  <Default ContentType="application/vnd.openxmlformats-package.relationships+xml" Extension="rels"/>
  <Default ContentType="application/xml" Extension="xml"/>
  <Default ContentType="application/vnd.openxmlformats-officedocument.vmlDrawing" Extension="vml"/>
  <Default ContentType="application/vnd.openxmlformats-officedocument.spreadsheetml.sheet" Extension="xlsx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drawingml.chart+xml" PartName="/ppt/charts/chart1.xml"/>
  <Override ContentType="application/vnd.openxmlformats-officedocument.drawingml.chart+xml" PartName="/ppt/charts/chart2.xml"/>
  <Override ContentType="application/vnd.openxmlformats-officedocument.drawingml.chart+xml" PartName="/ppt/charts/chart3.xml"/>
  <Override ContentType="application/vnd.openxmlformats-officedocument.themeOverride+xml" PartName="/ppt/theme/themeOverride1.xml"/>
  <Override ContentType="application/vnd.openxmlformats-officedocument.drawingml.chart+xml" PartName="/ppt/charts/chart4.xml"/>
  <Override ContentType="application/vnd.openxmlformats-officedocument.themeOverride+xml" PartName="/ppt/theme/themeOverride2.xml"/>
  <Override ContentType="application/vnd.openxmlformats-officedocument.drawingml.chart+xml" PartName="/ppt/charts/chart5.xml"/>
  <Override ContentType="application/vnd.openxmlformats-officedocument.drawingml.chart+xml" PartName="/ppt/charts/chart6.xml"/>
  <Override ContentType="application/vnd.openxmlformats-officedocument.drawingml.chart+xml" PartName="/ppt/charts/chart7.xml"/>
  <Override ContentType="application/vnd.ms-office.chartstyle+xml" PartName="/ppt/charts/style1.xml"/>
  <Override ContentType="application/vnd.ms-office.chartcolorstyle+xml" PartName="/ppt/charts/colors1.xml"/>
  <Override ContentType="application/vnd.openxmlformats-officedocument.presentationml.notesSlide+xml" PartName="/ppt/notesSlides/notesSlide3.xml"/>
  <Override ContentType="application/vnd.openxmlformats-officedocument.drawingml.chart+xml" PartName="/ppt/charts/chart8.xml"/>
  <Override ContentType="application/vnd.ms-office.chartstyle+xml" PartName="/ppt/charts/style2.xml"/>
  <Override ContentType="application/vnd.ms-office.chartcolorstyle+xml" PartName="/ppt/charts/colors2.xml"/>
  <Override ContentType="application/vnd.openxmlformats-officedocument.presentationml.notesSlide+xml" PartName="/ppt/notesSlides/notesSlide4.xml"/>
  <Override ContentType="application/vnd.openxmlformats-officedocument.drawingml.chart+xml" PartName="/ppt/charts/chart9.xml"/>
  <Override ContentType="application/vnd.openxmlformats-officedocument.themeOverride+xml" PartName="/ppt/theme/themeOverride3.xml"/>
  <Override ContentType="application/vnd.openxmlformats-officedocument.drawingml.chart+xml" PartName="/ppt/charts/chart10.xml"/>
  <Override ContentType="application/vnd.openxmlformats-officedocument.drawingml.chart+xml" PartName="/ppt/charts/char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797" r:id="rId3"/>
    <p:sldId id="801" r:id="rId4"/>
    <p:sldId id="798" r:id="rId5"/>
    <p:sldId id="802" r:id="rId6"/>
    <p:sldId id="803" r:id="rId7"/>
    <p:sldId id="656" r:id="rId8"/>
    <p:sldId id="640" r:id="rId9"/>
    <p:sldId id="815" r:id="rId10"/>
    <p:sldId id="816" r:id="rId11"/>
    <p:sldId id="814" r:id="rId12"/>
    <p:sldId id="817" r:id="rId13"/>
    <p:sldId id="812" r:id="rId14"/>
    <p:sldId id="804" r:id="rId15"/>
    <p:sldId id="818" r:id="rId16"/>
    <p:sldId id="807" r:id="rId17"/>
    <p:sldId id="808" r:id="rId18"/>
    <p:sldId id="809" r:id="rId19"/>
    <p:sldId id="810" r:id="rId20"/>
  </p:sldIdLst>
  <p:sldSz cx="9144000" cy="6858000" type="screen4x3"/>
  <p:notesSz cx="6888163" cy="100203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4025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1225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68425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5625" indent="15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0505"/>
    <a:srgbClr val="0000CC"/>
    <a:srgbClr val="BD0310"/>
    <a:srgbClr val="0043C8"/>
    <a:srgbClr val="008000"/>
    <a:srgbClr val="0091C4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1147" autoAdjust="0"/>
  </p:normalViewPr>
  <p:slideViewPr>
    <p:cSldViewPr>
      <p:cViewPr varScale="1">
        <p:scale>
          <a:sx n="115" d="100"/>
          <a:sy n="115" d="100"/>
        </p:scale>
        <p:origin x="1476" y="84"/>
      </p:cViewPr>
      <p:guideLst>
        <p:guide orient="horz" pos="2160"/>
        <p:guide pos="2880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 ?><Relationships xmlns="http://schemas.openxmlformats.org/package/2006/relationships"><Relationship Id="rId1" Target="NULL" TargetMode="External" Type="http://schemas.openxmlformats.org/officeDocument/2006/relationships/oleObject"/></Relationships>
</file>

<file path=ppt/charts/_rels/chart10.xml.rels><?xml version="1.0" encoding="UTF-8" standalone="yes" ?><Relationships xmlns="http://schemas.openxmlformats.org/package/2006/relationships"><Relationship Id="rId1" Target="NULL" TargetMode="External" Type="http://schemas.openxmlformats.org/officeDocument/2006/relationships/oleObject"/></Relationships>
</file>

<file path=ppt/charts/_rels/chart11.xml.rels><?xml version="1.0" encoding="UTF-8" standalone="yes" ?><Relationships xmlns="http://schemas.openxmlformats.org/package/2006/relationships"><Relationship Id="rId1" Target="NULL" TargetMode="External" Type="http://schemas.openxmlformats.org/officeDocument/2006/relationships/oleObject"/></Relationships>
</file>

<file path=ppt/charts/_rels/chart2.xml.rels><?xml version="1.0" encoding="UTF-8" standalone="yes" ?><Relationships xmlns="http://schemas.openxmlformats.org/package/2006/relationships"><Relationship Id="rId1" Target="NULL" TargetMode="External" Type="http://schemas.openxmlformats.org/officeDocument/2006/relationships/oleObject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 ?><Relationships xmlns="http://schemas.openxmlformats.org/package/2006/relationships"><Relationship Id="rId1" Target="NULL" TargetMode="External" Type="http://schemas.openxmlformats.org/officeDocument/2006/relationships/oleObject"/></Relationships>
</file>

<file path=ppt/charts/_rels/chart6.xml.rels><?xml version="1.0" encoding="UTF-8" standalone="yes" ?><Relationships xmlns="http://schemas.openxmlformats.org/package/2006/relationships"><Relationship Id="rId1" Target="NULL" TargetMode="External" Type="http://schemas.openxmlformats.org/officeDocument/2006/relationships/oleObject"/></Relationships>
</file>

<file path=ppt/charts/_rels/chart7.xml.rels><?xml version="1.0" encoding="UTF-8" standalone="yes" ?><Relationships xmlns="http://schemas.openxmlformats.org/package/2006/relationships"><Relationship Id="rId3" Target="NULL" TargetMode="External" Type="http://schemas.openxmlformats.org/officeDocument/2006/relationships/oleObject"/><Relationship Id="rId2" Target="colors1.xml" Type="http://schemas.microsoft.com/office/2011/relationships/chartColorStyle"/><Relationship Id="rId1" Target="style1.xml" Type="http://schemas.microsoft.com/office/2011/relationships/chartStyle"/></Relationships>
</file>

<file path=ppt/charts/_rels/chart8.xml.rels><?xml version="1.0" encoding="UTF-8" standalone="yes" ?><Relationships xmlns="http://schemas.openxmlformats.org/package/2006/relationships"><Relationship Id="rId3" Target="NULL" TargetMode="External" Type="http://schemas.openxmlformats.org/officeDocument/2006/relationships/oleObject"/><Relationship Id="rId2" Target="colors2.xml" Type="http://schemas.microsoft.com/office/2011/relationships/chartColorStyle"/><Relationship Id="rId1" Target="style2.xml" Type="http://schemas.microsoft.com/office/2011/relationships/chartStyle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1">
                <a:effectLst/>
              </a:defRPr>
            </a:pPr>
            <a:r>
              <a:rPr lang="ru-RU" sz="2050" b="1" dirty="0" smtClean="0">
                <a:effectLst/>
                <a:latin typeface="Times New Roman" pitchFamily="18" charset="0"/>
                <a:cs typeface="Times New Roman" pitchFamily="18" charset="0"/>
              </a:rPr>
              <a:t>Обстановка</a:t>
            </a:r>
            <a:r>
              <a:rPr lang="ru-RU" sz="2050" b="1" baseline="0" dirty="0" smtClean="0">
                <a:effectLst/>
                <a:latin typeface="Times New Roman" pitchFamily="18" charset="0"/>
                <a:cs typeface="Times New Roman" pitchFamily="18" charset="0"/>
              </a:rPr>
              <a:t> с пожарами</a:t>
            </a:r>
            <a:endParaRPr lang="ru-RU" sz="2000" b="1" dirty="0">
              <a:effectLst/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4626507334835473"/>
          <c:y val="6.6169703239649796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dLbls>
            <c:dLbl>
              <c:idx val="0"/>
              <c:layout>
                <c:manualLayout>
                  <c:x val="6.1680806843234584E-3"/>
                  <c:y val="-2.91970802919708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383-4A49-BF77-6A163A1FD491}"/>
                </c:ext>
              </c:extLst>
            </c:dLbl>
            <c:dLbl>
              <c:idx val="1"/>
              <c:layout>
                <c:manualLayout>
                  <c:x val="4.112053789548935E-3"/>
                  <c:y val="-2.43309002433090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383-4A49-BF77-6A163A1FD491}"/>
                </c:ext>
              </c:extLst>
            </c:dLbl>
            <c:dLbl>
              <c:idx val="2"/>
              <c:layout>
                <c:manualLayout>
                  <c:x val="4.1120537895488968E-3"/>
                  <c:y val="-2.43309002433090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383-4A49-BF77-6A163A1FD491}"/>
                </c:ext>
              </c:extLst>
            </c:dLbl>
            <c:dLbl>
              <c:idx val="4"/>
              <c:layout>
                <c:manualLayout>
                  <c:x val="1.2336161368646993E-2"/>
                  <c:y val="-2.91970802919708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383-4A49-BF77-6A163A1FD491}"/>
                </c:ext>
              </c:extLst>
            </c:dLbl>
            <c:dLbl>
              <c:idx val="5"/>
              <c:layout>
                <c:manualLayout>
                  <c:x val="1.2336161368646766E-2"/>
                  <c:y val="-2.9197080291970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383-4A49-BF77-6A163A1FD491}"/>
                </c:ext>
              </c:extLst>
            </c:dLbl>
            <c:spPr>
              <a:noFill/>
              <a:ln w="25461">
                <a:noFill/>
              </a:ln>
            </c:spPr>
            <c:txPr>
              <a:bodyPr/>
              <a:lstStyle/>
              <a:p>
                <a:pPr>
                  <a:defRPr sz="1541" b="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6 мес. 2016</c:v>
                </c:pt>
                <c:pt idx="1">
                  <c:v>6 мес. 2017</c:v>
                </c:pt>
                <c:pt idx="2">
                  <c:v>6 мес. 2018</c:v>
                </c:pt>
                <c:pt idx="3">
                  <c:v>6 мес. 2019</c:v>
                </c:pt>
                <c:pt idx="4">
                  <c:v>6 мес. 2020</c:v>
                </c:pt>
                <c:pt idx="5">
                  <c:v>6 мес. 2021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672</c:v>
                </c:pt>
                <c:pt idx="1">
                  <c:v>663</c:v>
                </c:pt>
                <c:pt idx="2">
                  <c:v>872</c:v>
                </c:pt>
                <c:pt idx="3">
                  <c:v>780</c:v>
                </c:pt>
                <c:pt idx="4">
                  <c:v>759</c:v>
                </c:pt>
                <c:pt idx="5">
                  <c:v>811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383-4A49-BF77-6A163A1FD4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4023536"/>
        <c:axId val="194023928"/>
        <c:axId val="0"/>
      </c:bar3DChart>
      <c:catAx>
        <c:axId val="194023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541" b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4023928"/>
        <c:crosses val="autoZero"/>
        <c:auto val="1"/>
        <c:lblAlgn val="ctr"/>
        <c:lblOffset val="100"/>
        <c:noMultiLvlLbl val="0"/>
      </c:catAx>
      <c:valAx>
        <c:axId val="1940239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4023536"/>
        <c:crosses val="autoZero"/>
        <c:crossBetween val="between"/>
      </c:valAx>
      <c:spPr>
        <a:noFill/>
        <a:ln w="25461">
          <a:noFill/>
        </a:ln>
      </c:spPr>
    </c:plotArea>
    <c:plotVisOnly val="1"/>
    <c:dispBlanksAs val="gap"/>
    <c:showDLblsOverMax val="0"/>
  </c:chart>
  <c:txPr>
    <a:bodyPr/>
    <a:lstStyle/>
    <a:p>
      <a:pPr>
        <a:defRPr sz="1844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4603283537744329E-2"/>
          <c:y val="1.1395931634460182E-2"/>
          <c:w val="0.81678854986876637"/>
          <c:h val="0.784280174086776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F0505"/>
            </a:solidFill>
          </c:spPr>
          <c:invertIfNegative val="0"/>
          <c:dLbls>
            <c:dLbl>
              <c:idx val="0"/>
              <c:layout>
                <c:manualLayout>
                  <c:x val="-1.6666666666666701E-2"/>
                  <c:y val="-1.2500000000000001E-2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91E-4C08-89EB-2F045170F046}"/>
                </c:ext>
              </c:extLst>
            </c:dLbl>
            <c:dLbl>
              <c:idx val="1"/>
              <c:layout>
                <c:manualLayout>
                  <c:x val="6.7169692159193776E-3"/>
                  <c:y val="-2.026681196030842E-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91E-4C08-89EB-2F045170F046}"/>
                </c:ext>
              </c:extLst>
            </c:dLbl>
            <c:dLbl>
              <c:idx val="2"/>
              <c:layout>
                <c:manualLayout>
                  <c:x val="-8.3333333333333367E-3"/>
                  <c:y val="3.1250000000000054E-3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91E-4C08-89EB-2F045170F046}"/>
                </c:ext>
              </c:extLst>
            </c:dLbl>
            <c:spPr>
              <a:noFill/>
              <a:ln w="25357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сельские сходы</c:v>
                </c:pt>
                <c:pt idx="1">
                  <c:v>выступления в трудовых коллективах</c:v>
                </c:pt>
                <c:pt idx="2">
                  <c:v>выступления на родительских собраниях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1702</c:v>
                </c:pt>
                <c:pt idx="1">
                  <c:v>5083</c:v>
                </c:pt>
                <c:pt idx="2">
                  <c:v>365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91E-4C08-89EB-2F045170F04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00CC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00CC"/>
              </a:solidFill>
              <a:ln>
                <a:solidFill>
                  <a:srgbClr val="0000CC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791E-4C08-89EB-2F045170F046}"/>
              </c:ext>
            </c:extLst>
          </c:dPt>
          <c:dPt>
            <c:idx val="1"/>
            <c:invertIfNegative val="0"/>
            <c:bubble3D val="0"/>
            <c:spPr>
              <a:solidFill>
                <a:srgbClr val="0000CC"/>
              </a:solidFill>
              <a:ln>
                <a:solidFill>
                  <a:srgbClr val="0000CC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791E-4C08-89EB-2F045170F046}"/>
              </c:ext>
            </c:extLst>
          </c:dPt>
          <c:dPt>
            <c:idx val="2"/>
            <c:invertIfNegative val="0"/>
            <c:bubble3D val="0"/>
            <c:spPr>
              <a:solidFill>
                <a:srgbClr val="0000CC"/>
              </a:solidFill>
              <a:ln>
                <a:solidFill>
                  <a:srgbClr val="0000CC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791E-4C08-89EB-2F045170F046}"/>
              </c:ext>
            </c:extLst>
          </c:dPt>
          <c:dLbls>
            <c:dLbl>
              <c:idx val="1"/>
              <c:layout>
                <c:manualLayout>
                  <c:x val="1.1202305079513327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791E-4C08-89EB-2F045170F046}"/>
                </c:ext>
              </c:extLst>
            </c:dLbl>
            <c:spPr>
              <a:noFill/>
              <a:ln w="25357">
                <a:noFill/>
              </a:ln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сельские сходы</c:v>
                </c:pt>
                <c:pt idx="1">
                  <c:v>выступления в трудовых коллективах</c:v>
                </c:pt>
                <c:pt idx="2">
                  <c:v>выступления на родительских собраниях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948</c:v>
                </c:pt>
                <c:pt idx="1">
                  <c:v>5003</c:v>
                </c:pt>
                <c:pt idx="2">
                  <c:v>314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791E-4C08-89EB-2F045170F0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6606936"/>
        <c:axId val="146605760"/>
      </c:barChart>
      <c:catAx>
        <c:axId val="146606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6605760"/>
        <c:crosses val="autoZero"/>
        <c:auto val="1"/>
        <c:lblAlgn val="ctr"/>
        <c:lblOffset val="100"/>
        <c:noMultiLvlLbl val="0"/>
      </c:catAx>
      <c:valAx>
        <c:axId val="1466057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6606936"/>
        <c:crosses val="autoZero"/>
        <c:crossBetween val="between"/>
      </c:valAx>
      <c:spPr>
        <a:noFill/>
        <a:ln w="25392">
          <a:noFill/>
        </a:ln>
      </c:spPr>
    </c:plotArea>
    <c:legend>
      <c:legendPos val="r"/>
      <c:layout/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795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533202099737533"/>
          <c:y val="0"/>
          <c:w val="0.73853986220472589"/>
          <c:h val="0.5955467519685034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9.4063622560456132E-3"/>
                  <c:y val="-2.37016945778485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B14-416D-8EF7-841AC4E61783}"/>
                </c:ext>
              </c:extLst>
            </c:dLbl>
            <c:dLbl>
              <c:idx val="1"/>
              <c:layout>
                <c:manualLayout>
                  <c:x val="-2.3515905640114081E-3"/>
                  <c:y val="-1.1850847288924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B14-416D-8EF7-841AC4E61783}"/>
                </c:ext>
              </c:extLst>
            </c:dLbl>
            <c:dLbl>
              <c:idx val="2"/>
              <c:layout>
                <c:manualLayout>
                  <c:x val="-1.1757952820057038E-3"/>
                  <c:y val="-9.87570607410357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B14-416D-8EF7-841AC4E61783}"/>
                </c:ext>
              </c:extLst>
            </c:dLbl>
            <c:dLbl>
              <c:idx val="3"/>
              <c:layout>
                <c:manualLayout>
                  <c:x val="-6.8756873060524512E-2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218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B14-416D-8EF7-841AC4E61783}"/>
                </c:ext>
              </c:extLst>
            </c:dLbl>
            <c:spPr>
              <a:noFill/>
              <a:ln w="25098">
                <a:noFill/>
              </a:ln>
            </c:spPr>
            <c:txPr>
              <a:bodyPr/>
              <a:lstStyle/>
              <a:p>
                <a:pPr>
                  <a:defRPr sz="218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телевидение</c:v>
                </c:pt>
                <c:pt idx="1">
                  <c:v>радиовещание</c:v>
                </c:pt>
                <c:pt idx="2">
                  <c:v>печатные СМИ</c:v>
                </c:pt>
                <c:pt idx="3">
                  <c:v>Интернет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1824</c:v>
                </c:pt>
                <c:pt idx="1">
                  <c:v>2080</c:v>
                </c:pt>
                <c:pt idx="2">
                  <c:v>1505</c:v>
                </c:pt>
                <c:pt idx="3">
                  <c:v>17476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B14-416D-8EF7-841AC4E6178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rgbClr val="0000CC"/>
            </a:solidFill>
          </c:spPr>
          <c:invertIfNegative val="0"/>
          <c:dLbls>
            <c:dLbl>
              <c:idx val="0"/>
              <c:layout>
                <c:manualLayout>
                  <c:x val="3.4509128615338995E-2"/>
                  <c:y val="-1.1850847288924281E-2"/>
                </c:manualLayout>
              </c:layout>
              <c:spPr/>
              <c:txPr>
                <a:bodyPr/>
                <a:lstStyle/>
                <a:p>
                  <a:pPr>
                    <a:defRPr sz="218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B14-416D-8EF7-841AC4E61783}"/>
                </c:ext>
              </c:extLst>
            </c:dLbl>
            <c:dLbl>
              <c:idx val="1"/>
              <c:layout>
                <c:manualLayout>
                  <c:x val="3.125E-2"/>
                  <c:y val="-9.3750000000000326E-3"/>
                </c:manualLayout>
              </c:layout>
              <c:spPr/>
              <c:txPr>
                <a:bodyPr/>
                <a:lstStyle/>
                <a:p>
                  <a:pPr>
                    <a:defRPr sz="218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BB14-416D-8EF7-841AC4E61783}"/>
                </c:ext>
              </c:extLst>
            </c:dLbl>
            <c:dLbl>
              <c:idx val="2"/>
              <c:layout>
                <c:manualLayout>
                  <c:x val="3.0342461948672367E-2"/>
                  <c:y val="-1.3825988503745067E-2"/>
                </c:manualLayout>
              </c:layout>
              <c:spPr/>
              <c:txPr>
                <a:bodyPr/>
                <a:lstStyle/>
                <a:p>
                  <a:pPr>
                    <a:defRPr sz="218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BB14-416D-8EF7-841AC4E61783}"/>
                </c:ext>
              </c:extLst>
            </c:dLbl>
            <c:dLbl>
              <c:idx val="3"/>
              <c:layout>
                <c:manualLayout>
                  <c:x val="2.7885556981165842E-2"/>
                  <c:y val="-1.0783207296852573E-2"/>
                </c:manualLayout>
              </c:layout>
              <c:spPr/>
              <c:txPr>
                <a:bodyPr/>
                <a:lstStyle/>
                <a:p>
                  <a:pPr>
                    <a:defRPr sz="2189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BB14-416D-8EF7-841AC4E61783}"/>
                </c:ext>
              </c:extLst>
            </c:dLbl>
            <c:spPr>
              <a:noFill/>
              <a:ln w="25098">
                <a:noFill/>
              </a:ln>
            </c:spPr>
            <c:txPr>
              <a:bodyPr/>
              <a:lstStyle/>
              <a:p>
                <a:pPr>
                  <a:defRPr sz="2189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телевидение</c:v>
                </c:pt>
                <c:pt idx="1">
                  <c:v>радиовещание</c:v>
                </c:pt>
                <c:pt idx="2">
                  <c:v>печатные СМИ</c:v>
                </c:pt>
                <c:pt idx="3">
                  <c:v>Интернет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1496</c:v>
                </c:pt>
                <c:pt idx="1">
                  <c:v>1857</c:v>
                </c:pt>
                <c:pt idx="2">
                  <c:v>1350</c:v>
                </c:pt>
                <c:pt idx="3">
                  <c:v>21333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BB14-416D-8EF7-841AC4E617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1304680"/>
        <c:axId val="181303896"/>
      </c:barChart>
      <c:catAx>
        <c:axId val="181304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81303896"/>
        <c:crosses val="autoZero"/>
        <c:auto val="1"/>
        <c:lblAlgn val="ctr"/>
        <c:lblOffset val="100"/>
        <c:noMultiLvlLbl val="0"/>
      </c:catAx>
      <c:valAx>
        <c:axId val="1813038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813046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21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21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65444056717129906"/>
          <c:y val="0.72135838393764362"/>
          <c:w val="0.17553755609302349"/>
          <c:h val="0.11953018115895989"/>
        </c:manualLayout>
      </c:layout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2463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Гибель людей от пожаров</a:t>
            </a:r>
          </a:p>
        </c:rich>
      </c:tx>
      <c:layout>
        <c:manualLayout>
          <c:xMode val="edge"/>
          <c:yMode val="edge"/>
          <c:x val="0.28339575458718502"/>
          <c:y val="3.5362996464680316E-2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0312499999999963E-2"/>
          <c:y val="0.18224299065420613"/>
          <c:w val="0.94062500000000182"/>
          <c:h val="0.6471962616822429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снижения гибели людей от пожаров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0"/>
              <c:layout>
                <c:manualLayout>
                  <c:x val="7.3109430425727321E-3"/>
                  <c:y val="-4.97821931055190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776-417D-A3C1-560F7276709B}"/>
                </c:ext>
              </c:extLst>
            </c:dLbl>
            <c:dLbl>
              <c:idx val="1"/>
              <c:layout>
                <c:manualLayout>
                  <c:x val="9.3010162786493975E-3"/>
                  <c:y val="-5.39223468344992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776-417D-A3C1-560F7276709B}"/>
                </c:ext>
              </c:extLst>
            </c:dLbl>
            <c:dLbl>
              <c:idx val="2"/>
              <c:layout>
                <c:manualLayout>
                  <c:x val="9.1386788032158939E-3"/>
                  <c:y val="-3.982575448441527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776-417D-A3C1-560F7276709B}"/>
                </c:ext>
              </c:extLst>
            </c:dLbl>
            <c:dLbl>
              <c:idx val="3"/>
              <c:layout>
                <c:manualLayout>
                  <c:x val="1.8277357606431787E-3"/>
                  <c:y val="-5.47604124160709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776-417D-A3C1-560F7276709B}"/>
                </c:ext>
              </c:extLst>
            </c:dLbl>
            <c:dLbl>
              <c:idx val="4"/>
              <c:layout>
                <c:manualLayout>
                  <c:x val="3.6554715212863574E-3"/>
                  <c:y val="-2.98693158633114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776-417D-A3C1-560F7276709B}"/>
                </c:ext>
              </c:extLst>
            </c:dLbl>
            <c:dLbl>
              <c:idx val="5"/>
              <c:layout>
                <c:manualLayout>
                  <c:x val="1.462188608514543E-2"/>
                  <c:y val="-3.98257544844152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776-417D-A3C1-560F7276709B}"/>
                </c:ext>
              </c:extLst>
            </c:dLbl>
            <c:spPr>
              <a:noFill/>
              <a:ln w="15498">
                <a:noFill/>
              </a:ln>
            </c:spPr>
            <c:txPr>
              <a:bodyPr/>
              <a:lstStyle/>
              <a:p>
                <a:pPr>
                  <a:defRPr sz="1368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6 мес. 2016</c:v>
                </c:pt>
                <c:pt idx="1">
                  <c:v>6 мес. 2017</c:v>
                </c:pt>
                <c:pt idx="2">
                  <c:v>6 мес. 2018</c:v>
                </c:pt>
                <c:pt idx="3">
                  <c:v>6 мес. 2019</c:v>
                </c:pt>
                <c:pt idx="4">
                  <c:v>6 мес. 2020</c:v>
                </c:pt>
                <c:pt idx="5">
                  <c:v>6 мес. 2021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63</c:v>
                </c:pt>
                <c:pt idx="1">
                  <c:v>60</c:v>
                </c:pt>
                <c:pt idx="2">
                  <c:v>78</c:v>
                </c:pt>
                <c:pt idx="3">
                  <c:v>62</c:v>
                </c:pt>
                <c:pt idx="4">
                  <c:v>94</c:v>
                </c:pt>
                <c:pt idx="5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776-417D-A3C1-560F727670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100"/>
        <c:shape val="box"/>
        <c:axId val="194024712"/>
        <c:axId val="138077816"/>
        <c:axId val="0"/>
      </c:bar3DChart>
      <c:catAx>
        <c:axId val="1940247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368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38077816"/>
        <c:crosses val="autoZero"/>
        <c:auto val="1"/>
        <c:lblAlgn val="ctr"/>
        <c:lblOffset val="100"/>
        <c:noMultiLvlLbl val="0"/>
      </c:catAx>
      <c:valAx>
        <c:axId val="1380778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94024712"/>
        <c:crosses val="autoZero"/>
        <c:crossBetween val="between"/>
      </c:valAx>
      <c:spPr>
        <a:noFill/>
        <a:ln w="25444">
          <a:noFill/>
        </a:ln>
      </c:spPr>
    </c:plotArea>
    <c:plotVisOnly val="1"/>
    <c:dispBlanksAs val="gap"/>
    <c:showDLblsOverMax val="0"/>
  </c:chart>
  <c:txPr>
    <a:bodyPr/>
    <a:lstStyle/>
    <a:p>
      <a:pPr>
        <a:defRPr sz="1098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пожары</a:t>
            </a:r>
          </a:p>
        </c:rich>
      </c:tx>
      <c:layout>
        <c:manualLayout>
          <c:xMode val="edge"/>
          <c:yMode val="edge"/>
          <c:x val="0.38820759063266808"/>
          <c:y val="2.116431507610269E-2"/>
        </c:manualLayout>
      </c:layout>
      <c:overlay val="0"/>
    </c:title>
    <c:autoTitleDeleted val="0"/>
    <c:view3D>
      <c:rotX val="30"/>
      <c:rotY val="0"/>
      <c:depthPercent val="10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b"/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гибель</a:t>
            </a:r>
          </a:p>
        </c:rich>
      </c:tx>
      <c:layout>
        <c:manualLayout>
          <c:xMode val="edge"/>
          <c:yMode val="edge"/>
          <c:x val="0.3705563065009238"/>
          <c:y val="1.5762855166915057E-2"/>
        </c:manualLayout>
      </c:layout>
      <c:overlay val="0"/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b"/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0106541022023042"/>
          <c:y val="3.2210834553440704E-2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40"/>
      <c:rotY val="260"/>
      <c:rAngAx val="0"/>
      <c:perspective val="120"/>
    </c:view3D>
    <c:floor>
      <c:thickness val="0"/>
    </c:floor>
    <c:sideWall>
      <c:thickness val="0"/>
      <c:spPr>
        <a:noFill/>
        <a:ln w="25672">
          <a:noFill/>
        </a:ln>
      </c:spPr>
    </c:sideWall>
    <c:backWall>
      <c:thickness val="0"/>
      <c:spPr>
        <a:noFill/>
        <a:ln w="25672">
          <a:noFill/>
        </a:ln>
      </c:spPr>
    </c:backWall>
    <c:plotArea>
      <c:layout>
        <c:manualLayout>
          <c:layoutTarget val="inner"/>
          <c:xMode val="edge"/>
          <c:yMode val="edge"/>
          <c:x val="4.9695769127967332E-2"/>
          <c:y val="1.4641288433382138E-2"/>
          <c:w val="0.91254038130604942"/>
          <c:h val="0.9853587115666179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Пожары </c:v>
                </c:pt>
              </c:strCache>
            </c:strRef>
          </c:tx>
          <c:dPt>
            <c:idx val="0"/>
            <c:bubble3D val="0"/>
            <c:spPr>
              <a:solidFill>
                <a:srgbClr val="FF0505"/>
              </a:solidFill>
            </c:spPr>
            <c:extLst>
              <c:ext xmlns:c16="http://schemas.microsoft.com/office/drawing/2014/chart" uri="{C3380CC4-5D6E-409C-BE32-E72D297353CC}">
                <c16:uniqueId val="{00000001-FC30-4EAA-8210-087B7C5D8FF1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FC30-4EAA-8210-087B7C5D8FF1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4-FC30-4EAA-8210-087B7C5D8FF1}"/>
              </c:ext>
            </c:extLst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C30-4EAA-8210-087B7C5D8FF1}"/>
                </c:ext>
              </c:extLst>
            </c:dLbl>
            <c:dLbl>
              <c:idx val="2"/>
              <c:layout>
                <c:manualLayout>
                  <c:x val="-2.7136414776506274E-2"/>
                  <c:y val="-2.049780380673499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C30-4EAA-8210-087B7C5D8FF1}"/>
                </c:ext>
              </c:extLst>
            </c:dLbl>
            <c:spPr>
              <a:noFill/>
              <a:ln w="25672">
                <a:noFill/>
              </a:ln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жилой фонд</c:v>
                </c:pt>
                <c:pt idx="1">
                  <c:v>объекты организаций</c:v>
                </c:pt>
                <c:pt idx="2">
                  <c:v>транспорт граждан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674</c:v>
                </c:pt>
                <c:pt idx="1">
                  <c:v>51</c:v>
                </c:pt>
                <c:pt idx="2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C30-4EAA-8210-087B7C5D8F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b"/>
      <c:layout>
        <c:manualLayout>
          <c:xMode val="edge"/>
          <c:yMode val="edge"/>
          <c:x val="0"/>
          <c:y val="0.6827806919449857"/>
          <c:w val="0.93477528639892593"/>
          <c:h val="0.22351506208136868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19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Гибель</a:t>
            </a:r>
            <a:endParaRPr lang="ru-RU" dirty="0"/>
          </a:p>
        </c:rich>
      </c:tx>
      <c:overlay val="0"/>
    </c:title>
    <c:autoTitleDeleted val="0"/>
    <c:view3D>
      <c:rotX val="30"/>
      <c:rotY val="230"/>
      <c:rAngAx val="0"/>
    </c:view3D>
    <c:floor>
      <c:thickness val="0"/>
    </c:floor>
    <c:sideWall>
      <c:thickness val="0"/>
      <c:spPr>
        <a:noFill/>
        <a:ln w="25392">
          <a:noFill/>
        </a:ln>
      </c:spPr>
    </c:sideWall>
    <c:backWall>
      <c:thickness val="0"/>
      <c:spPr>
        <a:noFill/>
        <a:ln w="25392">
          <a:noFill/>
        </a:ln>
      </c:spPr>
    </c:backWall>
    <c:plotArea>
      <c:layout>
        <c:manualLayout>
          <c:layoutTarget val="inner"/>
          <c:xMode val="edge"/>
          <c:yMode val="edge"/>
          <c:x val="0.20745402099092941"/>
          <c:y val="0.14219070625714433"/>
          <c:w val="0.58724584426946635"/>
          <c:h val="0.724869599023747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гибель</c:v>
                </c:pt>
              </c:strCache>
            </c:strRef>
          </c:tx>
          <c:dPt>
            <c:idx val="0"/>
            <c:bubble3D val="0"/>
            <c:spPr>
              <a:solidFill>
                <a:srgbClr val="FF0505"/>
              </a:solidFill>
            </c:spPr>
            <c:extLst>
              <c:ext xmlns:c16="http://schemas.microsoft.com/office/drawing/2014/chart" uri="{C3380CC4-5D6E-409C-BE32-E72D297353CC}">
                <c16:uniqueId val="{00000001-3EB6-4DD2-987F-42879F8C6275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3EB6-4DD2-987F-42879F8C6275}"/>
              </c:ext>
            </c:extLst>
          </c:dPt>
          <c:dPt>
            <c:idx val="2"/>
            <c:bubble3D val="0"/>
            <c:spPr>
              <a:ln>
                <a:solidFill>
                  <a:srgbClr val="FFC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EB6-4DD2-987F-42879F8C6275}"/>
              </c:ext>
            </c:extLst>
          </c:dPt>
          <c:dPt>
            <c:idx val="3"/>
            <c:bubble3D val="0"/>
            <c:spPr>
              <a:solidFill>
                <a:srgbClr val="3333FF"/>
              </a:solidFill>
            </c:spPr>
            <c:extLst>
              <c:ext xmlns:c16="http://schemas.microsoft.com/office/drawing/2014/chart" uri="{C3380CC4-5D6E-409C-BE32-E72D297353CC}">
                <c16:uniqueId val="{00000007-3EB6-4DD2-987F-42879F8C6275}"/>
              </c:ext>
            </c:extLst>
          </c:dPt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EB6-4DD2-987F-42879F8C6275}"/>
                </c:ext>
              </c:extLst>
            </c:dLbl>
            <c:dLbl>
              <c:idx val="1"/>
              <c:layout>
                <c:manualLayout>
                  <c:x val="2.4092792905698865E-2"/>
                  <c:y val="-9.1023990010327734E-3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pPr/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EB6-4DD2-987F-42879F8C6275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EB6-4DD2-987F-42879F8C6275}"/>
                </c:ext>
              </c:extLst>
            </c:dLbl>
            <c:dLbl>
              <c:idx val="3"/>
              <c:layout>
                <c:manualLayout>
                  <c:x val="-1.2402720782691161E-2"/>
                  <c:y val="-1.5363063982297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EB6-4DD2-987F-42879F8C627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жилой фонд</c:v>
                </c:pt>
                <c:pt idx="1">
                  <c:v>объекты организаций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EB6-4DD2-987F-42879F8C62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19050" cap="flat" cmpd="sng" algn="ctr">
          <a:solidFill>
            <a:schemeClr val="tx1">
              <a:lumMod val="25000"/>
              <a:lumOff val="75000"/>
            </a:schemeClr>
          </a:solidFill>
          <a:round/>
        </a:ln>
        <a:effectLst/>
        <a:sp3d contourW="19050">
          <a:contourClr>
            <a:schemeClr val="tx1">
              <a:lumMod val="25000"/>
              <a:lumOff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49810236220472554"/>
          <c:y val="9.375000000000043E-3"/>
          <c:w val="0.45710597112860973"/>
          <c:h val="0.719532234251967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accent1"/>
              </a:solidFill>
            </a:ln>
            <a:effectLst/>
            <a:sp3d>
              <a:contourClr>
                <a:schemeClr val="accent1"/>
              </a:contourClr>
            </a:sp3d>
          </c:spPr>
          <c:invertIfNegative val="0"/>
          <c:dLbls>
            <c:dLbl>
              <c:idx val="0"/>
              <c:layout>
                <c:manualLayout>
                  <c:x val="0.11642133287766751"/>
                  <c:y val="-2.04402688005969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E9B-4250-A6ED-8B77D88F36E7}"/>
                </c:ext>
              </c:extLst>
            </c:dLbl>
            <c:dLbl>
              <c:idx val="1"/>
              <c:layout>
                <c:manualLayout>
                  <c:x val="0.24635940458440225"/>
                  <c:y val="-2.7326273335004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9B-4250-A6ED-8B77D88F36E7}"/>
                </c:ext>
              </c:extLst>
            </c:dLbl>
            <c:dLbl>
              <c:idx val="2"/>
              <c:layout>
                <c:manualLayout>
                  <c:x val="0.16220869311182085"/>
                  <c:y val="-1.0702366867354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E9B-4250-A6ED-8B77D88F36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неосторожное обращение с огнем</c:v>
                </c:pt>
                <c:pt idx="1">
                  <c:v>нарушение правил устройства и эксплуатации печного отопления</c:v>
                </c:pt>
                <c:pt idx="2">
                  <c:v>нарушение правил устройства и эксплуатации электрооборудования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201</c:v>
                </c:pt>
                <c:pt idx="1">
                  <c:v>239</c:v>
                </c:pt>
                <c:pt idx="2">
                  <c:v>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E9B-4250-A6ED-8B77D88F36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8078600"/>
        <c:axId val="138078992"/>
        <c:axId val="0"/>
      </c:bar3DChart>
      <c:catAx>
        <c:axId val="1380786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r"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078992"/>
        <c:crosses val="autoZero"/>
        <c:auto val="1"/>
        <c:lblAlgn val="ctr"/>
        <c:lblOffset val="100"/>
        <c:noMultiLvlLbl val="0"/>
      </c:catAx>
      <c:valAx>
        <c:axId val="1380789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8078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 w="19050" cap="flat" cmpd="sng" algn="ctr">
          <a:solidFill>
            <a:schemeClr val="tx1">
              <a:lumMod val="25000"/>
              <a:lumOff val="75000"/>
            </a:schemeClr>
          </a:solidFill>
          <a:round/>
        </a:ln>
        <a:effectLst/>
        <a:sp3d contourW="19050">
          <a:contourClr>
            <a:schemeClr val="tx1">
              <a:lumMod val="25000"/>
              <a:lumOff val="75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47750415526417406"/>
          <c:y val="0.10235649112601268"/>
          <c:w val="0.51183346283855335"/>
          <c:h val="0.55716492905628656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BD0310"/>
              </a:solidFill>
            </a:ln>
            <a:effectLst/>
            <a:sp3d>
              <a:contourClr>
                <a:srgbClr val="BD0310"/>
              </a:contourClr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3333FF"/>
              </a:solidFill>
              <a:ln>
                <a:solidFill>
                  <a:srgbClr val="0000CC"/>
                </a:solidFill>
              </a:ln>
              <a:effectLst/>
              <a:sp3d>
                <a:contourClr>
                  <a:srgbClr val="0000CC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4093-4FD9-B305-CADB9ECC402A}"/>
              </c:ext>
            </c:extLst>
          </c:dPt>
          <c:dLbls>
            <c:dLbl>
              <c:idx val="0"/>
              <c:layout>
                <c:manualLayout>
                  <c:x val="0.25816854982679405"/>
                  <c:y val="-1.13264907666903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4093-4FD9-B305-CADB9ECC402A}"/>
                </c:ext>
              </c:extLst>
            </c:dLbl>
            <c:dLbl>
              <c:idx val="1"/>
              <c:layout>
                <c:manualLayout>
                  <c:x val="0.22909043086032146"/>
                  <c:y val="-1.5413570774516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2643923240938165E-2"/>
                      <c:h val="5.62206805226626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093-4FD9-B305-CADB9ECC402A}"/>
                </c:ext>
              </c:extLst>
            </c:dLbl>
            <c:dLbl>
              <c:idx val="2"/>
              <c:layout>
                <c:manualLayout>
                  <c:x val="0.11650845883070586"/>
                  <c:y val="-1.1407891776846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8329779673063254E-2"/>
                      <c:h val="5.6220680522662603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093-4FD9-B305-CADB9ECC402A}"/>
                </c:ext>
              </c:extLst>
            </c:dLbl>
            <c:dLbl>
              <c:idx val="3"/>
              <c:layout>
                <c:manualLayout>
                  <c:x val="6.6404535253988775E-2"/>
                  <c:y val="-5.645279260810709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4093-4FD9-B305-CADB9ECC402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неосторожное обращение с огнем</c:v>
                </c:pt>
                <c:pt idx="1">
                  <c:v>при курении</c:v>
                </c:pt>
                <c:pt idx="2">
                  <c:v>нарушение правил устройства и эксплуатации электрооборудования</c:v>
                </c:pt>
                <c:pt idx="3">
                  <c:v>нарушение правил устройства и эксплуатации печей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</c:v>
                </c:pt>
                <c:pt idx="1">
                  <c:v>38</c:v>
                </c:pt>
                <c:pt idx="2">
                  <c:v>15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093-4FD9-B305-CADB9ECC40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38079776"/>
        <c:axId val="138080168"/>
        <c:axId val="0"/>
      </c:bar3DChart>
      <c:catAx>
        <c:axId val="1380797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r"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8080168"/>
        <c:crosses val="autoZero"/>
        <c:auto val="1"/>
        <c:lblAlgn val="r"/>
        <c:lblOffset val="100"/>
        <c:noMultiLvlLbl val="0"/>
      </c:catAx>
      <c:valAx>
        <c:axId val="1380801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8079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46891416"/>
        <c:axId val="146891800"/>
        <c:axId val="146063464"/>
      </c:bar3DChart>
      <c:catAx>
        <c:axId val="146891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6891800"/>
        <c:crosses val="autoZero"/>
        <c:auto val="1"/>
        <c:lblAlgn val="ctr"/>
        <c:lblOffset val="100"/>
        <c:noMultiLvlLbl val="0"/>
      </c:catAx>
      <c:valAx>
        <c:axId val="1468918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46891416"/>
        <c:crosses val="autoZero"/>
        <c:crossBetween val="between"/>
      </c:valAx>
      <c:serAx>
        <c:axId val="146063464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6891800"/>
        <c:crosses val="autoZero"/>
      </c:ser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0270618079472649"/>
          <c:y val="0.79379862234965004"/>
          <c:w val="0.30231741927665007"/>
          <c:h val="7.578873974155712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pattFill prst="ltDnDiag">
        <a:fgClr>
          <a:schemeClr val="phClr"/>
        </a:fgClr>
        <a:bgClr>
          <a:schemeClr val="phClr">
            <a:lumMod val="20000"/>
            <a:lumOff val="80000"/>
          </a:schemeClr>
        </a:bgClr>
      </a:pattFill>
      <a:ln>
        <a:solidFill>
          <a:schemeClr val="phClr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3047" tIns="46524" rIns="93047" bIns="46524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3047" tIns="46524" rIns="93047" bIns="46524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2F9FF23D-96F6-4494-A972-486DF62D77AA}" type="datetimeFigureOut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11737" cy="3759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47" tIns="46524" rIns="93047" bIns="46524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3047" tIns="46524" rIns="93047" bIns="46524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3047" tIns="46524" rIns="93047" bIns="46524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wrap="square" lIns="93047" tIns="46524" rIns="93047" bIns="46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B2DC1AE-10D2-4CCA-AAC1-6F57CED5EE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28852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40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12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84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5625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265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23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375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430" algn="l" defTabSz="91411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ACF9022-43B0-4CA2-A298-477B5B5E2D26}" type="slidenum">
              <a:rPr lang="ru-RU" altLang="ru-RU"/>
              <a:pPr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8700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13A350E-836C-431A-AC6D-DE74DAD7FECC}" type="slidenum">
              <a:rPr lang="ru-RU" altLang="ru-RU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8685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3567E6F-AA14-47FC-BDF3-36FEF09EEF18}" type="slidenum">
              <a:rPr lang="ru-RU" altLang="ru-RU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58268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587514E-AA46-4390-A84C-17CA2870C33A}" type="slidenum">
              <a:rPr lang="ru-RU" altLang="ru-RU"/>
              <a:pPr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4783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447805"/>
            <a:ext cx="7848600" cy="1293813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5"/>
            <a:ext cx="8077200" cy="6350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pPr>
              <a:defRPr/>
            </a:pPr>
            <a:fld id="{2B7DD07C-D24C-4678-92B0-7C192122E45E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latin typeface="Trebuchet MS" panose="020B0603020202020204" pitchFamily="34" charset="0"/>
              </a:defRPr>
            </a:lvl1pPr>
          </a:lstStyle>
          <a:p>
            <a:fld id="{85DFA9E0-AFC7-434F-A4B0-6BE3C94479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386462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209957-1576-4AD1-8959-53224D9CAD0F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138B68-4A36-4CDC-962C-AA3DE834BD0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663002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85805"/>
            <a:ext cx="20193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20" y="685805"/>
            <a:ext cx="5907087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F074EB-637D-435E-ADCD-67E96EE3C9F2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0057AB-1BD3-4A6F-8AE0-ED55B3A914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4583204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8" y="685800"/>
            <a:ext cx="80787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905000"/>
            <a:ext cx="3962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0419" y="1905003"/>
            <a:ext cx="3963987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0419" y="4229103"/>
            <a:ext cx="3963987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058FB-94BD-453D-8CBF-957950AD15F5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FC2F9C-9556-40DA-8DEE-A064F1C24B3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339410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8" y="685800"/>
            <a:ext cx="80787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5618" y="1905000"/>
            <a:ext cx="8078787" cy="4495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152A4B-21E7-4740-AECF-367FCA6A8549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95F607-86A6-45B4-81F4-57878AB181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1641302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5618" y="685805"/>
            <a:ext cx="8078787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F8ED5-2933-4930-93FD-2F9144EA9814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B4096E-FB36-4D31-90A7-F1ECB0DC26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31908416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8" y="685800"/>
            <a:ext cx="8078787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5618" y="1905000"/>
            <a:ext cx="8078787" cy="4495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82143-DE58-446C-B37C-F7D8C96B39D4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650BD6-73B9-44DB-908F-C654ECD83C3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001015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04354-EAEE-4A11-A1E5-A1CEDB9381C5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0B85FE-68AB-4517-ADFA-9D4839610F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4377115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4" y="290671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4" indent="0">
              <a:buNone/>
              <a:defRPr sz="1800"/>
            </a:lvl2pPr>
            <a:lvl3pPr marL="914110" indent="0">
              <a:buNone/>
              <a:defRPr sz="1600"/>
            </a:lvl3pPr>
            <a:lvl4pPr marL="1371162" indent="0">
              <a:buNone/>
              <a:defRPr sz="1400"/>
            </a:lvl4pPr>
            <a:lvl5pPr marL="1828215" indent="0">
              <a:buNone/>
              <a:defRPr sz="1400"/>
            </a:lvl5pPr>
            <a:lvl6pPr marL="2285265" indent="0">
              <a:buNone/>
              <a:defRPr sz="1400"/>
            </a:lvl6pPr>
            <a:lvl7pPr marL="2742323" indent="0">
              <a:buNone/>
              <a:defRPr sz="1400"/>
            </a:lvl7pPr>
            <a:lvl8pPr marL="3199375" indent="0">
              <a:buNone/>
              <a:defRPr sz="1400"/>
            </a:lvl8pPr>
            <a:lvl9pPr marL="365643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B969A-3FF4-4943-A964-6652DDD9FAE3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885B1D-FE1F-4F81-82FA-D214B9AC299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5074855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905000"/>
            <a:ext cx="39624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0419" y="1905000"/>
            <a:ext cx="3963987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DC51B-060B-4B2A-B9FE-26DDD8103FE5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096AF3-682A-48A8-BF73-E852EDA5C80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385595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8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4" indent="0">
              <a:buNone/>
              <a:defRPr sz="2000" b="1"/>
            </a:lvl2pPr>
            <a:lvl3pPr marL="914110" indent="0">
              <a:buNone/>
              <a:defRPr sz="1800" b="1"/>
            </a:lvl3pPr>
            <a:lvl4pPr marL="1371162" indent="0">
              <a:buNone/>
              <a:defRPr sz="1600" b="1"/>
            </a:lvl4pPr>
            <a:lvl5pPr marL="1828215" indent="0">
              <a:buNone/>
              <a:defRPr sz="1600" b="1"/>
            </a:lvl5pPr>
            <a:lvl6pPr marL="2285265" indent="0">
              <a:buNone/>
              <a:defRPr sz="1600" b="1"/>
            </a:lvl6pPr>
            <a:lvl7pPr marL="2742323" indent="0">
              <a:buNone/>
              <a:defRPr sz="1600" b="1"/>
            </a:lvl7pPr>
            <a:lvl8pPr marL="3199375" indent="0">
              <a:buNone/>
              <a:defRPr sz="1600" b="1"/>
            </a:lvl8pPr>
            <a:lvl9pPr marL="365643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8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535118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4" indent="0">
              <a:buNone/>
              <a:defRPr sz="2000" b="1"/>
            </a:lvl2pPr>
            <a:lvl3pPr marL="914110" indent="0">
              <a:buNone/>
              <a:defRPr sz="1800" b="1"/>
            </a:lvl3pPr>
            <a:lvl4pPr marL="1371162" indent="0">
              <a:buNone/>
              <a:defRPr sz="1600" b="1"/>
            </a:lvl4pPr>
            <a:lvl5pPr marL="1828215" indent="0">
              <a:buNone/>
              <a:defRPr sz="1600" b="1"/>
            </a:lvl5pPr>
            <a:lvl6pPr marL="2285265" indent="0">
              <a:buNone/>
              <a:defRPr sz="1600" b="1"/>
            </a:lvl6pPr>
            <a:lvl7pPr marL="2742323" indent="0">
              <a:buNone/>
              <a:defRPr sz="1600" b="1"/>
            </a:lvl7pPr>
            <a:lvl8pPr marL="3199375" indent="0">
              <a:buNone/>
              <a:defRPr sz="1600" b="1"/>
            </a:lvl8pPr>
            <a:lvl9pPr marL="365643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1" y="217488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5FD03-061B-4891-A01F-D608B75CFD34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B93B38-7DB2-48CB-B2C3-B938201EC7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819432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DAD01-2294-4539-A302-71D7F8ABEB07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201200-0A5E-4BF1-A89F-5CB9A6401FD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9709953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83729-219B-43C0-B340-C8429E0DECC1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52B5C1-29A2-4EFD-8A65-9EADEC83F1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881181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73054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9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435109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54" indent="0">
              <a:buNone/>
              <a:defRPr sz="1200"/>
            </a:lvl2pPr>
            <a:lvl3pPr marL="914110" indent="0">
              <a:buNone/>
              <a:defRPr sz="1000"/>
            </a:lvl3pPr>
            <a:lvl4pPr marL="1371162" indent="0">
              <a:buNone/>
              <a:defRPr sz="900"/>
            </a:lvl4pPr>
            <a:lvl5pPr marL="1828215" indent="0">
              <a:buNone/>
              <a:defRPr sz="900"/>
            </a:lvl5pPr>
            <a:lvl6pPr marL="2285265" indent="0">
              <a:buNone/>
              <a:defRPr sz="900"/>
            </a:lvl6pPr>
            <a:lvl7pPr marL="2742323" indent="0">
              <a:buNone/>
              <a:defRPr sz="900"/>
            </a:lvl7pPr>
            <a:lvl8pPr marL="3199375" indent="0">
              <a:buNone/>
              <a:defRPr sz="900"/>
            </a:lvl8pPr>
            <a:lvl9pPr marL="365643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7C73F-A764-40F6-9C2A-969FDBA2B9C9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4BCE6A-E7C8-4103-B851-DD82E580993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21698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8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54" indent="0">
              <a:buNone/>
              <a:defRPr sz="2800"/>
            </a:lvl2pPr>
            <a:lvl3pPr marL="914110" indent="0">
              <a:buNone/>
              <a:defRPr sz="2400"/>
            </a:lvl3pPr>
            <a:lvl4pPr marL="1371162" indent="0">
              <a:buNone/>
              <a:defRPr sz="2000"/>
            </a:lvl4pPr>
            <a:lvl5pPr marL="1828215" indent="0">
              <a:buNone/>
              <a:defRPr sz="2000"/>
            </a:lvl5pPr>
            <a:lvl6pPr marL="2285265" indent="0">
              <a:buNone/>
              <a:defRPr sz="2000"/>
            </a:lvl6pPr>
            <a:lvl7pPr marL="2742323" indent="0">
              <a:buNone/>
              <a:defRPr sz="2000"/>
            </a:lvl7pPr>
            <a:lvl8pPr marL="3199375" indent="0">
              <a:buNone/>
              <a:defRPr sz="2000"/>
            </a:lvl8pPr>
            <a:lvl9pPr marL="365643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6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054" indent="0">
              <a:buNone/>
              <a:defRPr sz="1200"/>
            </a:lvl2pPr>
            <a:lvl3pPr marL="914110" indent="0">
              <a:buNone/>
              <a:defRPr sz="1000"/>
            </a:lvl3pPr>
            <a:lvl4pPr marL="1371162" indent="0">
              <a:buNone/>
              <a:defRPr sz="900"/>
            </a:lvl4pPr>
            <a:lvl5pPr marL="1828215" indent="0">
              <a:buNone/>
              <a:defRPr sz="900"/>
            </a:lvl5pPr>
            <a:lvl6pPr marL="2285265" indent="0">
              <a:buNone/>
              <a:defRPr sz="900"/>
            </a:lvl6pPr>
            <a:lvl7pPr marL="2742323" indent="0">
              <a:buNone/>
              <a:defRPr sz="900"/>
            </a:lvl7pPr>
            <a:lvl8pPr marL="3199375" indent="0">
              <a:buNone/>
              <a:defRPr sz="900"/>
            </a:lvl8pPr>
            <a:lvl9pPr marL="365643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26847-0BA1-4170-A6A4-CC6289BF08D4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B133D5-FD66-4360-818A-2BE868E9F7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807603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905000"/>
            <a:ext cx="8078787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4" tIns="45667" rIns="91334" bIns="456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Текст второго уровня</a:t>
            </a:r>
          </a:p>
          <a:p>
            <a:pPr lvl="2"/>
            <a:r>
              <a:rPr lang="ru-RU" altLang="ru-RU" smtClean="0"/>
              <a:t>Текст третьего уровня</a:t>
            </a:r>
          </a:p>
          <a:p>
            <a:pPr lvl="3"/>
            <a:r>
              <a:rPr lang="ru-RU" altLang="ru-RU" smtClean="0"/>
              <a:t> Текст четвертого уровня</a:t>
            </a:r>
          </a:p>
          <a:p>
            <a:pPr lvl="4"/>
            <a:r>
              <a:rPr lang="ru-RU" altLang="ru-RU" smtClean="0"/>
              <a:t>Текст пятого уровня</a:t>
            </a:r>
          </a:p>
          <a:p>
            <a:pPr lvl="1"/>
            <a:endParaRPr lang="ru-RU" altLang="ru-RU" smtClean="0"/>
          </a:p>
          <a:p>
            <a:pPr lvl="2"/>
            <a:endParaRPr lang="ru-RU" alt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685800"/>
            <a:ext cx="80787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34" tIns="45667" rIns="91334" bIns="4566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34" tIns="45667" rIns="91334" bIns="45667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latin typeface="Arial" charset="0"/>
              </a:defRPr>
            </a:lvl1pPr>
          </a:lstStyle>
          <a:p>
            <a:pPr>
              <a:defRPr/>
            </a:pPr>
            <a:fld id="{94C66BA8-13FE-49EE-A0F6-93B961760104}" type="datetime1">
              <a:rPr lang="ru-RU"/>
              <a:pPr>
                <a:defRPr/>
              </a:pPr>
              <a:t>13.07.2021</a:t>
            </a:fld>
            <a:endParaRPr lang="ru-RU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34" tIns="45667" rIns="91334" bIns="45667" numCol="1" anchor="t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100" b="1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34" tIns="45667" rIns="91334" bIns="4566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 b="1"/>
            </a:lvl1pPr>
          </a:lstStyle>
          <a:p>
            <a:fld id="{9CB635AF-C651-4273-B038-209CA924972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42" r:id="rId1"/>
    <p:sldLayoutId id="2147486828" r:id="rId2"/>
    <p:sldLayoutId id="2147486829" r:id="rId3"/>
    <p:sldLayoutId id="2147486830" r:id="rId4"/>
    <p:sldLayoutId id="2147486831" r:id="rId5"/>
    <p:sldLayoutId id="2147486832" r:id="rId6"/>
    <p:sldLayoutId id="2147486833" r:id="rId7"/>
    <p:sldLayoutId id="2147486834" r:id="rId8"/>
    <p:sldLayoutId id="2147486835" r:id="rId9"/>
    <p:sldLayoutId id="2147486836" r:id="rId10"/>
    <p:sldLayoutId id="2147486837" r:id="rId11"/>
    <p:sldLayoutId id="2147486838" r:id="rId12"/>
    <p:sldLayoutId id="2147486839" r:id="rId13"/>
    <p:sldLayoutId id="2147486840" r:id="rId14"/>
    <p:sldLayoutId id="2147486841" r:id="rId15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Arial" charset="0"/>
        </a:defRPr>
      </a:lvl5pPr>
      <a:lvl6pPr marL="457054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6pPr>
      <a:lvl7pPr marL="914110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7pPr>
      <a:lvl8pPr marL="1371162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8pPr>
      <a:lvl9pPr marL="1828215" algn="l" rtl="0" fontAlgn="base">
        <a:spcBef>
          <a:spcPct val="0"/>
        </a:spcBef>
        <a:spcAft>
          <a:spcPct val="0"/>
        </a:spcAft>
        <a:defRPr sz="4400">
          <a:solidFill>
            <a:srgbClr val="284C6A"/>
          </a:solidFill>
          <a:latin typeface="Trebuchet MS" pitchFamily="34" charset="0"/>
        </a:defRPr>
      </a:lvl9pPr>
    </p:titleStyle>
    <p:bodyStyle>
      <a:lvl1pPr marL="341313" indent="-341313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rgbClr val="284C6A"/>
          </a:solidFill>
          <a:latin typeface="+mn-lt"/>
          <a:ea typeface="+mn-ea"/>
          <a:cs typeface="+mn-cs"/>
        </a:defRPr>
      </a:lvl1pPr>
      <a:lvl2pPr marL="739775" indent="-282575" algn="l" rtl="0" eaLnBrk="0" fontAlgn="base" hangingPunct="0">
        <a:spcBef>
          <a:spcPct val="20000"/>
        </a:spcBef>
        <a:spcAft>
          <a:spcPct val="0"/>
        </a:spcAft>
        <a:buFont typeface="Trebuchet MS" panose="020B0603020202020204" pitchFamily="34" charset="0"/>
        <a:buChar char="−"/>
        <a:defRPr sz="2800">
          <a:solidFill>
            <a:schemeClr val="tx1"/>
          </a:solidFill>
          <a:latin typeface="+mn-lt"/>
        </a:defRPr>
      </a:lvl2pPr>
      <a:lvl3pPr marL="1139825" indent="-225425" algn="l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+mn-lt"/>
        </a:defRPr>
      </a:lvl3pPr>
      <a:lvl4pPr marL="1597025" indent="-225425" algn="l" rtl="0" eaLnBrk="0" fontAlgn="base" hangingPunct="0">
        <a:spcBef>
          <a:spcPct val="20000"/>
        </a:spcBef>
        <a:spcAft>
          <a:spcPct val="0"/>
        </a:spcAft>
        <a:buFont typeface="Trebuchet MS" panose="020B0603020202020204" pitchFamily="34" charset="0"/>
        <a:buChar char="−"/>
        <a:defRPr sz="2000">
          <a:solidFill>
            <a:schemeClr val="tx1"/>
          </a:solidFill>
          <a:latin typeface="+mn-lt"/>
        </a:defRPr>
      </a:lvl4pPr>
      <a:lvl5pPr marL="2054225" indent="-225425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3795" indent="-228526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0850" indent="-228526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7902" indent="-228526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4956" indent="-228526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4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62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1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6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23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375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30" algn="l" defTabSz="9141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 ?><Relationships xmlns="http://schemas.openxmlformats.org/package/2006/relationships"><Relationship Id="rId8" Target="../media/image16.jpeg" Type="http://schemas.openxmlformats.org/officeDocument/2006/relationships/image"/><Relationship Id="rId3" Target="../media/image11.jpeg" Type="http://schemas.openxmlformats.org/officeDocument/2006/relationships/image"/><Relationship Id="rId7" Target="../media/image15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4.jpeg" Type="http://schemas.openxmlformats.org/officeDocument/2006/relationships/image"/><Relationship Id="rId5" Target="../media/image13.jpeg" Type="http://schemas.openxmlformats.org/officeDocument/2006/relationships/image"/><Relationship Id="rId4" Target="../media/image12.jpeg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chart" Target="../charts/chart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oleObject" Target="../embeddings/oleObject1.bin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7" Target="../media/image9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8.jpeg" Type="http://schemas.openxmlformats.org/officeDocument/2006/relationships/image"/><Relationship Id="rId5" Target="../media/image7.jpeg" Type="http://schemas.openxmlformats.org/officeDocument/2006/relationships/image"/><Relationship Id="rId4" Target="../media/image6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D:\новая сетевая\Эмблема МОУ МЧС в пнг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14313"/>
            <a:ext cx="3286125" cy="314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5"/>
          <p:cNvSpPr>
            <a:spLocks noChangeArrowheads="1"/>
          </p:cNvSpPr>
          <p:nvPr/>
        </p:nvSpPr>
        <p:spPr bwMode="auto">
          <a:xfrm>
            <a:off x="395287" y="3501008"/>
            <a:ext cx="8496300" cy="1785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58" tIns="45680" rIns="91358" bIns="45680">
            <a:spAutoFit/>
          </a:bodyPr>
          <a:lstStyle/>
          <a:p>
            <a:pPr algn="ctr" eaLnBrk="1" hangingPunct="1">
              <a:defRPr/>
            </a:pPr>
            <a:r>
              <a:rPr lang="ru-RU" altLang="ru-RU" sz="2800" b="1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Предупреждение пожаров и чрезвычайных ситуаций в жилищном фонде и природных экосистемах</a:t>
            </a:r>
          </a:p>
          <a:p>
            <a:pPr algn="ctr" eaLnBrk="1" hangingPunct="1">
              <a:defRPr/>
            </a:pPr>
            <a:endParaRPr lang="ru-RU" altLang="ru-RU" sz="2600" b="1" dirty="0">
              <a:solidFill>
                <a:srgbClr val="284C6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220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7F4E304-C613-485C-B59D-2D99F827E49E}" type="slidenum">
              <a:rPr lang="ru-RU" altLang="ru-RU">
                <a:latin typeface="Trebuchet MS" panose="020B0603020202020204" pitchFamily="34" charset="0"/>
              </a:rPr>
              <a:pPr/>
              <a:t>1</a:t>
            </a:fld>
            <a:endParaRPr lang="ru-RU" altLang="ru-RU">
              <a:latin typeface="Trebuchet MS" panose="020B0603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260648"/>
            <a:ext cx="78486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2600" b="0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Освещение вопросов безопасности жизнедеятельности в СМИ  </a:t>
            </a:r>
          </a:p>
        </p:txBody>
      </p:sp>
      <p:graphicFrame>
        <p:nvGraphicFramePr>
          <p:cNvPr id="2" name="Диаграмма 4"/>
          <p:cNvGraphicFramePr>
            <a:graphicFrameLocks/>
          </p:cNvGraphicFramePr>
          <p:nvPr>
            <p:extLst/>
          </p:nvPr>
        </p:nvGraphicFramePr>
        <p:xfrm>
          <a:off x="-612576" y="1077249"/>
          <a:ext cx="10678467" cy="66624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14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BEBA44D-D0D0-4C45-84CC-5062733BDD90}" type="slidenum">
              <a:rPr lang="ru-RU" altLang="ru-RU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0698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1"/>
          <p:cNvSpPr>
            <a:spLocks noGrp="1"/>
          </p:cNvSpPr>
          <p:nvPr>
            <p:ph idx="12" sz="quarter" type="sldNum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fld id="{2EE8A20F-8F69-4CBA-AACB-E6A4D44C8BA3}" type="slidenum">
              <a:rPr altLang="ru-RU" lang="ru-RU"/>
              <a:pPr/>
              <a:t>11</a:t>
            </a:fld>
            <a:endParaRPr altLang="ru-RU" lang="ru-RU"/>
          </a:p>
        </p:txBody>
      </p:sp>
      <p:pic>
        <p:nvPicPr>
          <p:cNvPr descr="E:\Новая сетевая\Имиджевые\АРТ-объект – «Скамейка спасателей»\IMG_0532.JPG" id="14341" name="Picture 5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16800" y="-13030200"/>
            <a:ext cx="8999537" cy="600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E:\Новая сетевая\Имиджевые\АРТ-объект – «Скамейка спасателей»\IMG_0532.JPG" id="14342" name="Picture 6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16800" y="-13030200"/>
            <a:ext cx="54006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E:\Новая сетевая\Имиджевые\АРТ-объект – «Скамейка спасателей»\IMG_0532.JPG" id="14343" name="Picture 7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16800" y="-13030200"/>
            <a:ext cx="36004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E:\Новая сетевая\Имиджевые\АРТ-объект – «Скамейка спасателей»\IMG_0532.JPG" id="14344" name="Picture 8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16800" y="-13030200"/>
            <a:ext cx="5759450" cy="384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9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623" y="2112699"/>
            <a:ext cx="4413183" cy="3223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727994" y="127397"/>
            <a:ext cx="5435600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b="1" dirty="0" lang="ru-RU" sz="26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АРТ-объекты в г. </a:t>
            </a:r>
            <a:r>
              <a:rPr b="1" dirty="0" lang="ru-RU" smtClean="0" sz="26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Слуцке </a:t>
            </a:r>
            <a:br>
              <a:rPr b="1" dirty="0" lang="ru-RU" smtClean="0" sz="26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</a:br>
            <a:r>
              <a:rPr b="1" dirty="0" lang="ru-RU" smtClean="0" sz="26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и г</a:t>
            </a:r>
            <a:r>
              <a:rPr b="1" dirty="0" lang="ru-RU" sz="26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. Жодино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/>
          <a:srcRect r="9"/>
          <a:stretch/>
        </p:blipFill>
        <p:spPr>
          <a:xfrm>
            <a:off x="251520" y="836712"/>
            <a:ext cx="4218909" cy="28878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2892" y="3826404"/>
            <a:ext cx="4237537" cy="282640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1"/>
          <p:cNvSpPr>
            <a:spLocks noGrp="1"/>
          </p:cNvSpPr>
          <p:nvPr>
            <p:ph idx="12" sz="quarter" type="sldNum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fld id="{49F669BA-584B-40AE-8648-4E22A97CF4AE}" type="slidenum">
              <a:rPr altLang="ru-RU" lang="ru-RU"/>
              <a:pPr/>
              <a:t>12</a:t>
            </a:fld>
            <a:endParaRPr altLang="ru-RU" lang="ru-RU"/>
          </a:p>
        </p:txBody>
      </p:sp>
      <p:sp>
        <p:nvSpPr>
          <p:cNvPr id="14" name="TextBox 13"/>
          <p:cNvSpPr txBox="1"/>
          <p:nvPr/>
        </p:nvSpPr>
        <p:spPr>
          <a:xfrm>
            <a:off x="2699792" y="0"/>
            <a:ext cx="4177059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b="1" dirty="0" err="1" lang="ru-RU" sz="26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Имиджевые</a:t>
            </a:r>
            <a:r>
              <a:rPr b="1" dirty="0" lang="ru-RU" sz="26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объекты</a:t>
            </a:r>
          </a:p>
        </p:txBody>
      </p:sp>
      <p:pic>
        <p:nvPicPr>
          <p:cNvPr id="8" name="Рисунок 7"/>
          <p:cNvPicPr/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91" y="4642686"/>
            <a:ext cx="2880320" cy="2088232"/>
          </a:xfrm>
          <a:prstGeom prst="rect">
            <a:avLst/>
          </a:prstGeom>
        </p:spPr>
      </p:pic>
      <p:pic>
        <p:nvPicPr>
          <p:cNvPr descr="\\FTPSERVER\ftp\районы\02_ ОТДЕЛЫ МОУ МЧС\Пропаганда\04 ИМИДЖЕВЫЕ\12_декабрь\Клецк (имиджевая комната)\IMG_3381.JPG" id="9" name="Рисунок 8"/>
          <p:cNvPicPr/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5801"/>
            <a:ext cx="2761310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\\servftp\ftp\Управление\ЦБЖиВО\+Общая\4 Подтверждающие по отчету за 8 месяцев\Август\Имиджевые\Логойск\IMG_8988.JPG" id="13" name="Рисунок 12"/>
          <p:cNvPicPr/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169" y="4628903"/>
            <a:ext cx="2736304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AppData\Local\Microsoft\Windows\INetCache\Content.Word\IMG_0294.jpg" id="17" name="Рисунок 16"/>
          <p:cNvPicPr/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" r="39"/>
          <a:stretch/>
        </p:blipFill>
        <p:spPr bwMode="auto">
          <a:xfrm>
            <a:off x="239017" y="2812277"/>
            <a:ext cx="3240360" cy="17270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img_5647" id="19" name="Рисунок 18"/>
          <p:cNvPicPr/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" r="139"/>
          <a:stretch/>
        </p:blipFill>
        <p:spPr bwMode="auto">
          <a:xfrm>
            <a:off x="6300192" y="4642686"/>
            <a:ext cx="2441290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КАТЯ\ВАЖНО!\имиджевый объект\црб\ЦРБ\IMG_3692.jpg" id="20" name="Рисунок 19"/>
          <p:cNvPicPr/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737" y="2769873"/>
            <a:ext cx="2880320" cy="17037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G_5190" id="22" name="Рисунок 21"/>
          <p:cNvPicPr/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" r="-74" t="-1117"/>
          <a:stretch/>
        </p:blipFill>
        <p:spPr bwMode="auto">
          <a:xfrm>
            <a:off x="6725517" y="2756708"/>
            <a:ext cx="2153258" cy="166079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РАБОТА\Отчеты\Ежемесячный в ЦИБЖиВО\2020\Июль\Подтверждающие\Борисов-арена имиджевый\IMG_5072.JPG" id="24" name="Рисунок 23"/>
          <p:cNvPicPr/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504" y="597668"/>
            <a:ext cx="2747989" cy="2084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cstate="print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634" y="602634"/>
            <a:ext cx="3062406" cy="204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083266"/>
      </p:ext>
    </p:extLst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4075" y="115888"/>
            <a:ext cx="5616575" cy="4937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b="1" dirty="0" lang="ru-RU" sz="26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Центр безопасности в г. Борисове</a:t>
            </a:r>
          </a:p>
        </p:txBody>
      </p:sp>
      <p:pic>
        <p:nvPicPr>
          <p:cNvPr id="16387" name="Picture 2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20713"/>
            <a:ext cx="4103688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"/>
          <a:stretch>
            <a:fillRect/>
          </a:stretch>
        </p:blipFill>
        <p:spPr bwMode="auto">
          <a:xfrm>
            <a:off x="4821238" y="620713"/>
            <a:ext cx="4143375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4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00438"/>
            <a:ext cx="4103688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5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238" y="3508375"/>
            <a:ext cx="4143375" cy="297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Номер слайда 2"/>
          <p:cNvSpPr>
            <a:spLocks noGrp="1"/>
          </p:cNvSpPr>
          <p:nvPr>
            <p:ph idx="12" sz="quarter" type="sldNum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fld id="{EED3185D-BDD3-4E15-A7AB-749D75D3C4E4}" type="slidenum">
              <a:rPr altLang="ru-RU" lang="ru-RU"/>
              <a:pPr/>
              <a:t>13</a:t>
            </a:fld>
            <a:endParaRPr altLang="ru-RU" lang="ru-RU"/>
          </a:p>
        </p:txBody>
      </p:sp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"/>
          <a:stretch>
            <a:fillRect/>
          </a:stretch>
        </p:blipFill>
        <p:spPr bwMode="auto">
          <a:xfrm>
            <a:off x="4538663" y="657225"/>
            <a:ext cx="4283075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-7937"/>
            <a:ext cx="5643562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b="1" dirty="0" lang="ru-RU" sz="26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Центр безопасности в г. Несвиже</a:t>
            </a:r>
          </a:p>
        </p:txBody>
      </p:sp>
      <p:pic>
        <p:nvPicPr>
          <p:cNvPr descr="\\Servdb\oao\Коллегии Минского областного УМЧС\2018\НЕСВИЖ Фото центра безопасности на 18.01.2018\IMG_2848.jpg" id="17412" name="Picture 6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657225"/>
            <a:ext cx="4213225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\\Servdb\oao\Коллегии Минского областного УМЧС\2018\НЕСВИЖ Фото центра безопасности на 18.01.2018\IMG_0684.jpg" id="17413" name="Picture 9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3797300"/>
            <a:ext cx="42862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7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"/>
          <a:stretch>
            <a:fillRect/>
          </a:stretch>
        </p:blipFill>
        <p:spPr bwMode="auto">
          <a:xfrm>
            <a:off x="128588" y="3786188"/>
            <a:ext cx="421640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Номер слайда 1"/>
          <p:cNvSpPr>
            <a:spLocks noGrp="1"/>
          </p:cNvSpPr>
          <p:nvPr>
            <p:ph idx="12" sz="quarter" type="sldNum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fld id="{F3BA1EDA-F36B-453B-B413-77286940CFDB}" type="slidenum">
              <a:rPr altLang="ru-RU" lang="ru-RU"/>
              <a:pPr/>
              <a:t>14</a:t>
            </a:fld>
            <a:endParaRPr altLang="ru-RU" lang="ru-RU"/>
          </a:p>
        </p:txBody>
      </p:sp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39752" y="116632"/>
            <a:ext cx="4357688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b="1" dirty="0" lang="ru-RU" sz="2600">
                <a:solidFill>
                  <a:srgbClr val="00206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Граффити на стенах зданий</a:t>
            </a:r>
          </a:p>
        </p:txBody>
      </p:sp>
      <p:sp>
        <p:nvSpPr>
          <p:cNvPr id="18437" name="Номер слайда 1"/>
          <p:cNvSpPr>
            <a:spLocks noGrp="1"/>
          </p:cNvSpPr>
          <p:nvPr>
            <p:ph idx="12" sz="quarter" type="sldNum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fld id="{1B657A80-42C3-474B-8AEA-275FDA7E0606}" type="slidenum">
              <a:rPr altLang="ru-RU" lang="ru-RU"/>
              <a:pPr/>
              <a:t>15</a:t>
            </a:fld>
            <a:endParaRPr altLang="ru-RU" lang="ru-RU"/>
          </a:p>
        </p:txBody>
      </p:sp>
      <p:pic>
        <p:nvPicPr>
          <p:cNvPr descr="\\FTPSERVER\ftp\районы\02_ ОТДЕЛЫ МОУ МЧС\Пропаганда\04 ИМИДЖЕВЫЕ\Смолевичи имиджевые ноябрь 2019\граффити д.Кривая Береза\1.jpg" id="9" name="Рисунок 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45" y="1196752"/>
            <a:ext cx="1758011" cy="2208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42" r="-67" t="-1"/>
          <a:stretch/>
        </p:blipFill>
        <p:spPr>
          <a:xfrm>
            <a:off x="2266851" y="1176246"/>
            <a:ext cx="2161132" cy="2210051"/>
          </a:xfrm>
          <a:prstGeom prst="rect">
            <a:avLst/>
          </a:prstGeom>
        </p:spPr>
      </p:pic>
      <p:pic>
        <p:nvPicPr>
          <p:cNvPr descr="C:\Users\User\Desktop\граффити Гоцк\IMG_20201207_103828_703.jpg" id="11" name="Рисунок 10"/>
          <p:cNvPicPr/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" r="-96"/>
          <a:stretch/>
        </p:blipFill>
        <p:spPr bwMode="auto">
          <a:xfrm>
            <a:off x="4667460" y="1128129"/>
            <a:ext cx="1729417" cy="22581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\\FTPSERVER\ftp\районы\02_ ОТДЕЛЫ МОУ МЧС\Пропаганда\ЕЖЕМЕСЯЧНЫЙ ОТЧЕТ за сентябрь\Подтверждающие по имиджевым, граффити, ТНП и т.д\Копыль\графити.jpg" id="12" name="Рисунок 11"/>
          <p:cNvPicPr/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440" y="1150134"/>
            <a:ext cx="1999436" cy="2214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ГПиО\ГРАФФИТИ\IMG_0513.JPG" id="14" name="Рисунок 13"/>
          <p:cNvPicPr/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683568" y="3789040"/>
            <a:ext cx="235605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КАТЯ\Статьи\статьи\2020\06_июнь\СОлигорск новое ГРАФФИТИ\DSC_0445.jpg" id="15" name="Рисунок 14"/>
          <p:cNvPicPr/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417" y="3789040"/>
            <a:ext cx="2160240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\\servftp\ftp\Управление\ЦБЖиВО\+Общая\0 ЕЖЕМЕСЯЧНЫЙ\+Столбцы\Столбцы граффити декабрь\Фото\Изображение 015.jpg" id="16" name="Рисунок 15"/>
          <p:cNvPicPr/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8" t="-380"/>
          <a:stretch/>
        </p:blipFill>
        <p:spPr bwMode="auto">
          <a:xfrm>
            <a:off x="5978860" y="3789040"/>
            <a:ext cx="2337556" cy="23042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04860828"/>
      </p:ext>
    </p:extLst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44624"/>
            <a:ext cx="8785225" cy="6894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В соответствии </a:t>
            </a:r>
            <a:r>
              <a:rPr lang="ru-RU" sz="2600" b="1" dirty="0">
                <a:solidFill>
                  <a:srgbClr val="FF0505"/>
                </a:solidFill>
                <a:latin typeface="+mn-lt"/>
                <a:ea typeface="+mj-ea"/>
                <a:cs typeface="+mj-cs"/>
              </a:rPr>
              <a:t>со ст. 15 Закона «Об основах деятельности по профилактике правонарушений» 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субъекты профилактики обязаны проводить профилактические мероприятия, направленные на предупреждение пожаров и других чрезвычайных ситуаций, а также гибели людей от них. Наряду с МЧС меры по приведению жилищного фонда в пожаробезопасное состояние должны принимать </a:t>
            </a:r>
            <a:r>
              <a:rPr lang="ru-RU" sz="2600" b="1" dirty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местные исполнительные и распорядительные органы, органы управления здравоохранением, государственные организации здравоохранения, органы управления образованием, учреждения образования, органы </a:t>
            </a:r>
            <a: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/>
            </a:r>
            <a:b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</a:br>
            <a: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по </a:t>
            </a:r>
            <a:r>
              <a:rPr lang="ru-RU" sz="2600" b="1" dirty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труду, занятости и социальной защите, учреждения социального обслуживания, организации, осуществляющие эксплуатацию жилищного фонда </a:t>
            </a:r>
            <a: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/>
            </a:r>
            <a:b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</a:br>
            <a:r>
              <a:rPr lang="ru-RU" sz="26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и </a:t>
            </a:r>
            <a:r>
              <a:rPr lang="ru-RU" sz="2600" b="1" dirty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(или) предоставляющие жилищно-коммунальные услуги, органы внутренних дел и другие заинтересованные </a:t>
            </a:r>
          </a:p>
        </p:txBody>
      </p:sp>
      <p:sp>
        <p:nvSpPr>
          <p:cNvPr id="19459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15B88EB-5100-4BF4-8120-8E92F94769E3}" type="slidenum">
              <a:rPr lang="ru-RU" altLang="ru-RU"/>
              <a:pPr/>
              <a:t>16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214313" y="1020248"/>
            <a:ext cx="8715375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За 6 месяцев </a:t>
            </a:r>
            <a:r>
              <a:rPr lang="ru-RU" sz="26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2021 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года на территории Минской области произошло </a:t>
            </a:r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682</a:t>
            </a:r>
            <a:r>
              <a:rPr lang="ru-RU" dirty="0"/>
              <a:t> </a:t>
            </a:r>
            <a:r>
              <a:rPr lang="ru-RU" sz="26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пожара </a:t>
            </a:r>
            <a:r>
              <a:rPr lang="ru-RU" sz="26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(загорания) в природных </a:t>
            </a:r>
            <a:r>
              <a:rPr lang="ru-RU" sz="26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экосистемах, из </a:t>
            </a:r>
            <a:r>
              <a:rPr lang="ru-RU" sz="26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них:</a:t>
            </a:r>
          </a:p>
          <a:p>
            <a:pPr lvl="2"/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Минский район – 110;</a:t>
            </a:r>
          </a:p>
          <a:p>
            <a:pPr lvl="2"/>
            <a:r>
              <a:rPr lang="ru-RU" sz="2600" b="1" dirty="0" err="1">
                <a:solidFill>
                  <a:srgbClr val="FF0000"/>
                </a:solidFill>
                <a:latin typeface="+mn-lt"/>
                <a:ea typeface="+mj-ea"/>
                <a:cs typeface="+mj-cs"/>
              </a:rPr>
              <a:t>Смолевичский</a:t>
            </a:r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 район – 80;</a:t>
            </a:r>
          </a:p>
          <a:p>
            <a:pPr lvl="2"/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Борисовский район – 58;</a:t>
            </a:r>
          </a:p>
          <a:p>
            <a:pPr lvl="2"/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Пуховичский район – 56;</a:t>
            </a:r>
          </a:p>
          <a:p>
            <a:pPr lvl="2"/>
            <a:r>
              <a:rPr lang="ru-RU" sz="2600" b="1" dirty="0" err="1">
                <a:solidFill>
                  <a:srgbClr val="FF0000"/>
                </a:solidFill>
                <a:latin typeface="+mn-lt"/>
                <a:ea typeface="+mj-ea"/>
                <a:cs typeface="+mj-cs"/>
              </a:rPr>
              <a:t>Молодечненский</a:t>
            </a:r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 район – 40.</a:t>
            </a:r>
          </a:p>
          <a:p>
            <a:pPr algn="just">
              <a:defRPr/>
            </a:pPr>
            <a:r>
              <a:rPr lang="ru-RU" sz="26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Наибольшее количество лесных пожаров произошло на территориях </a:t>
            </a:r>
            <a:r>
              <a:rPr lang="ru-RU" sz="2600" b="1" dirty="0" err="1">
                <a:solidFill>
                  <a:srgbClr val="FF0000"/>
                </a:solidFill>
                <a:latin typeface="+mn-lt"/>
                <a:ea typeface="+mj-ea"/>
                <a:cs typeface="+mj-cs"/>
              </a:rPr>
              <a:t>Любанского</a:t>
            </a:r>
            <a:r>
              <a:rPr lang="ru-RU" sz="2600" b="1" dirty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 (5) и Пуховичского (3) </a:t>
            </a:r>
            <a:r>
              <a:rPr lang="ru-RU" sz="2600" b="1" dirty="0" smtClean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районов </a:t>
            </a:r>
            <a:r>
              <a:rPr lang="ru-RU" sz="26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(всего по области </a:t>
            </a:r>
            <a:r>
              <a:rPr lang="ru-RU" sz="2600" b="1" dirty="0" smtClean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23 </a:t>
            </a:r>
            <a:r>
              <a:rPr lang="ru-RU" sz="26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лесных пожара). </a:t>
            </a:r>
          </a:p>
          <a:p>
            <a:pPr algn="just">
              <a:defRPr/>
            </a:pPr>
            <a:r>
              <a:rPr lang="ru-RU" sz="26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На торфяниках Минской области зарегистрировано </a:t>
            </a:r>
            <a:br>
              <a:rPr lang="ru-RU" sz="26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</a:br>
            <a:r>
              <a:rPr lang="ru-RU" sz="2600" b="1" dirty="0" smtClean="0">
                <a:solidFill>
                  <a:srgbClr val="FF0000"/>
                </a:solidFill>
                <a:latin typeface="+mn-lt"/>
                <a:ea typeface="+mj-ea"/>
                <a:cs typeface="+mj-cs"/>
              </a:rPr>
              <a:t>3</a:t>
            </a:r>
            <a:r>
              <a:rPr lang="ru-RU" sz="26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 загорания.</a:t>
            </a:r>
          </a:p>
        </p:txBody>
      </p:sp>
      <p:sp>
        <p:nvSpPr>
          <p:cNvPr id="20483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4AD8AAC-06B8-4AB7-A598-1925FB9849A6}" type="slidenum">
              <a:rPr lang="ru-RU" altLang="ru-RU"/>
              <a:pPr/>
              <a:t>17</a:t>
            </a:fld>
            <a:endParaRPr lang="ru-RU" altLang="ru-RU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327376" y="116632"/>
            <a:ext cx="683058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449263" algn="just">
              <a:defRPr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Предупреждение пожаров в экосистемах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357188"/>
            <a:ext cx="8858250" cy="5786437"/>
          </a:xfrm>
        </p:spPr>
        <p:txBody>
          <a:bodyPr/>
          <a:lstStyle/>
          <a:p>
            <a:pPr algn="just">
              <a:tabLst>
                <a:tab pos="1166813" algn="l"/>
                <a:tab pos="2509838" algn="l"/>
                <a:tab pos="2597150" algn="l"/>
                <a:tab pos="3676650" algn="l"/>
              </a:tabLst>
              <a:defRPr/>
            </a:pPr>
            <a:r>
              <a:rPr lang="ru-RU" sz="3200" b="1" dirty="0" smtClean="0">
                <a:latin typeface="+mn-lt"/>
              </a:rPr>
              <a:t>С</a:t>
            </a:r>
            <a:r>
              <a:rPr lang="x-none" sz="3200" b="1" dirty="0" smtClean="0">
                <a:latin typeface="+mn-lt"/>
              </a:rPr>
              <a:t>тать</a:t>
            </a:r>
            <a:r>
              <a:rPr lang="ru-RU" sz="3200" b="1" dirty="0" smtClean="0">
                <a:latin typeface="+mn-lt"/>
              </a:rPr>
              <a:t>я</a:t>
            </a:r>
            <a:r>
              <a:rPr lang="x-none" sz="3200" b="1" dirty="0" smtClean="0">
                <a:latin typeface="+mn-lt"/>
              </a:rPr>
              <a:t> </a:t>
            </a:r>
            <a:r>
              <a:rPr lang="ru-RU" sz="3200" b="1" dirty="0" smtClean="0">
                <a:latin typeface="+mn-lt"/>
              </a:rPr>
              <a:t>16</a:t>
            </a:r>
            <a:r>
              <a:rPr lang="x-none" sz="3200" b="1" dirty="0" smtClean="0">
                <a:latin typeface="+mn-lt"/>
              </a:rPr>
              <a:t>.</a:t>
            </a:r>
            <a:r>
              <a:rPr lang="ru-RU" sz="3200" b="1" dirty="0" smtClean="0">
                <a:latin typeface="+mn-lt"/>
              </a:rPr>
              <a:t>40</a:t>
            </a:r>
            <a:r>
              <a:rPr lang="x-none" sz="3200" dirty="0" smtClean="0">
                <a:latin typeface="+mn-lt"/>
              </a:rPr>
              <a:t>. </a:t>
            </a:r>
            <a:r>
              <a:rPr lang="ru-RU" sz="3200" dirty="0" smtClean="0">
                <a:latin typeface="+mn-lt"/>
              </a:rPr>
              <a:t>К</a:t>
            </a:r>
            <a:r>
              <a:rPr lang="x-none" sz="3200" dirty="0" smtClean="0">
                <a:latin typeface="+mn-lt"/>
              </a:rPr>
              <a:t>одекса </a:t>
            </a:r>
            <a:r>
              <a:rPr lang="ru-RU" sz="3200" dirty="0" smtClean="0">
                <a:latin typeface="+mn-lt"/>
              </a:rPr>
              <a:t>Республики Беларусь </a:t>
            </a:r>
            <a:br>
              <a:rPr lang="ru-RU" sz="3200" dirty="0" smtClean="0">
                <a:latin typeface="+mn-lt"/>
              </a:rPr>
            </a:br>
            <a:r>
              <a:rPr lang="x-none" sz="3200" dirty="0" smtClean="0">
                <a:latin typeface="+mn-lt"/>
              </a:rPr>
              <a:t>об административных правонарушениях</a:t>
            </a:r>
            <a:r>
              <a:rPr lang="ru-RU" sz="3200" dirty="0" smtClean="0">
                <a:latin typeface="+mn-lt"/>
              </a:rPr>
              <a:t>. Незаконное выжигание сухой растительности, трав на корню, а также стерни и пожнивных остатков на полях либо непринятие мер по ликвидации палов</a:t>
            </a:r>
            <a:r>
              <a:rPr lang="x-none" sz="3200" dirty="0" smtClean="0">
                <a:latin typeface="+mn-lt"/>
              </a:rPr>
              <a:t> на земельных участках влекут наложение </a:t>
            </a:r>
            <a:r>
              <a:rPr lang="x-none" sz="3200" b="1" dirty="0" smtClean="0">
                <a:solidFill>
                  <a:srgbClr val="FF0505"/>
                </a:solidFill>
                <a:latin typeface="+mn-lt"/>
              </a:rPr>
              <a:t>штрафа в размере от десяти</a:t>
            </a:r>
            <a:r>
              <a:rPr lang="ru-RU" sz="3200" b="1" dirty="0" smtClean="0">
                <a:solidFill>
                  <a:srgbClr val="FF0505"/>
                </a:solidFill>
                <a:latin typeface="+mn-lt"/>
              </a:rPr>
              <a:t> </a:t>
            </a:r>
            <a:r>
              <a:rPr lang="x-none" sz="3200" b="1" dirty="0" smtClean="0">
                <a:solidFill>
                  <a:srgbClr val="FF0505"/>
                </a:solidFill>
                <a:latin typeface="+mn-lt"/>
              </a:rPr>
              <a:t>до </a:t>
            </a:r>
            <a:r>
              <a:rPr lang="ru-RU" sz="3200" b="1" dirty="0" smtClean="0">
                <a:solidFill>
                  <a:srgbClr val="FF0505"/>
                </a:solidFill>
                <a:latin typeface="+mn-lt"/>
              </a:rPr>
              <a:t>тридцати</a:t>
            </a:r>
            <a:r>
              <a:rPr lang="x-none" sz="3200" b="1" dirty="0" smtClean="0">
                <a:solidFill>
                  <a:srgbClr val="FF0505"/>
                </a:solidFill>
                <a:latin typeface="+mn-lt"/>
              </a:rPr>
              <a:t> базовых</a:t>
            </a:r>
            <a:r>
              <a:rPr lang="ru-RU" sz="3200" b="1" dirty="0" smtClean="0">
                <a:solidFill>
                  <a:srgbClr val="FF0505"/>
                </a:solidFill>
                <a:latin typeface="+mn-lt"/>
              </a:rPr>
              <a:t> </a:t>
            </a:r>
            <a:r>
              <a:rPr lang="x-none" sz="3200" dirty="0" smtClean="0">
                <a:latin typeface="+mn-lt"/>
              </a:rPr>
              <a:t>величин</a:t>
            </a:r>
            <a:endParaRPr lang="ru-RU" sz="3200" dirty="0">
              <a:latin typeface="+mn-lt"/>
            </a:endParaRPr>
          </a:p>
        </p:txBody>
      </p:sp>
      <p:sp>
        <p:nvSpPr>
          <p:cNvPr id="2150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18EC2FF-690C-475C-A5A6-4F7500EC4AF9}" type="slidenum">
              <a:rPr lang="ru-RU" altLang="ru-RU"/>
              <a:pPr/>
              <a:t>18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071563"/>
            <a:ext cx="8858250" cy="5572125"/>
          </a:xfrm>
        </p:spPr>
        <p:txBody>
          <a:bodyPr/>
          <a:lstStyle/>
          <a:p>
            <a:pPr algn="just">
              <a:defRPr/>
            </a:pP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Общими требованиями пожарной  безопасности </a:t>
            </a:r>
            <a:r>
              <a:rPr lang="ru-RU" sz="2200" dirty="0" smtClean="0">
                <a:latin typeface="+mn-lt"/>
              </a:rPr>
              <a:t>к содержанию и эксплуатации капитальных строений (зданий, сооружений), изолированных помещений и иных объектов, принадлежащих субъектам хозяйствования (утверждены Декретом Президента Республики Беларусь от 23.11.2017 № 7),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контролируемое разведение костров</a:t>
            </a:r>
            <a:r>
              <a:rPr lang="ru-RU" sz="2200" dirty="0" smtClean="0">
                <a:latin typeface="+mn-lt"/>
              </a:rPr>
              <a:t>, размещение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специальных приспособлений </a:t>
            </a:r>
            <a:r>
              <a:rPr lang="ru-RU" sz="2200" dirty="0" smtClean="0">
                <a:latin typeface="+mn-lt"/>
              </a:rPr>
              <a:t>для горящего угля (мангал, барбекю, гриль, камин и аналогичные приспособления) допускаются на территориях торговых объектов, объектов общественного питания, ярмарок, рынков и выставок, баз отдыха, курортных и парковых зон, зон отдыха и туризма при условиях: размещения очагов горения на расстоянии,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исключающем загорание </a:t>
            </a:r>
            <a:r>
              <a:rPr lang="ru-RU" sz="2200" dirty="0" smtClean="0">
                <a:latin typeface="+mn-lt"/>
              </a:rPr>
              <a:t>ближайших строений и других горючих предметов (материалов); размещения вблизи очагов горения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средств тушения</a:t>
            </a:r>
            <a:r>
              <a:rPr lang="ru-RU" sz="2200" dirty="0" smtClean="0">
                <a:latin typeface="+mn-lt"/>
              </a:rPr>
              <a:t>; обеспечения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непрерывного контроля </a:t>
            </a:r>
            <a:r>
              <a:rPr lang="ru-RU" sz="2200" dirty="0" smtClean="0">
                <a:latin typeface="+mn-lt"/>
              </a:rPr>
              <a:t>за процессом горения. По окончании использования очагов горения либо после прекращения постоянного контроля за процессом горения остатки горящих (тлеющих) материалов должны быть </a:t>
            </a:r>
            <a:r>
              <a:rPr lang="ru-RU" sz="2200" b="1" dirty="0" smtClean="0">
                <a:solidFill>
                  <a:srgbClr val="FF0000"/>
                </a:solidFill>
                <a:latin typeface="+mn-lt"/>
              </a:rPr>
              <a:t>потушены до полного </a:t>
            </a:r>
            <a:r>
              <a:rPr lang="ru-RU" sz="2200" dirty="0" smtClean="0">
                <a:latin typeface="+mn-lt"/>
              </a:rPr>
              <a:t>прекращения тления</a:t>
            </a:r>
            <a:endParaRPr lang="ru-RU" sz="2200" dirty="0"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8313" y="0"/>
            <a:ext cx="8461375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Требования правил пожарной безопасности при разведении костров, приготовлении пищи  </a:t>
            </a:r>
          </a:p>
        </p:txBody>
      </p:sp>
      <p:sp>
        <p:nvSpPr>
          <p:cNvPr id="2253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8CFCD60-060D-4363-A8A7-9FF9D5D54F63}" type="slidenum">
              <a:rPr lang="ru-RU" altLang="ru-RU"/>
              <a:pPr/>
              <a:t>19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5040564"/>
              </p:ext>
            </p:extLst>
          </p:nvPr>
        </p:nvGraphicFramePr>
        <p:xfrm>
          <a:off x="1239838" y="4054475"/>
          <a:ext cx="6176962" cy="260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27" name="Диаграмма 4"/>
          <p:cNvGraphicFramePr>
            <a:graphicFrameLocks/>
          </p:cNvGraphicFramePr>
          <p:nvPr/>
        </p:nvGraphicFramePr>
        <p:xfrm>
          <a:off x="782638" y="1450975"/>
          <a:ext cx="6918325" cy="1519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r:id="rId5" imgW="6919560" imgH="1518036" progId="Excel.Chart.8">
                  <p:embed/>
                </p:oleObj>
              </mc:Choice>
              <mc:Fallback>
                <p:oleObj r:id="rId5" imgW="6919560" imgH="1518036" progId="Excel.Chart.8">
                  <p:embed/>
                  <p:pic>
                    <p:nvPicPr>
                      <p:cNvPr id="0" name="Диаграмма 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2638" y="1450975"/>
                        <a:ext cx="6918325" cy="1519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8605838" cy="620713"/>
          </a:xfrm>
        </p:spPr>
        <p:txBody>
          <a:bodyPr/>
          <a:lstStyle/>
          <a:p>
            <a:pPr algn="ctr">
              <a:defRPr/>
            </a:pP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Обстановка с пожарами и гибелью людей от них</a:t>
            </a:r>
            <a:br>
              <a:rPr lang="ru-RU" alt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x-none" sz="2000" b="1" dirty="0" smtClean="0">
                <a:solidFill>
                  <a:schemeClr val="tx1"/>
                </a:solidFill>
                <a:latin typeface="+mn-lt"/>
              </a:rPr>
              <a:t>Количество </a:t>
            </a:r>
            <a:r>
              <a:rPr lang="x-none" sz="2000" b="1" dirty="0">
                <a:solidFill>
                  <a:schemeClr val="tx1"/>
                </a:solidFill>
                <a:latin typeface="+mn-lt"/>
              </a:rPr>
              <a:t>пожаров </a:t>
            </a:r>
            <a:r>
              <a:rPr lang="ru-RU" sz="2000" b="1" dirty="0">
                <a:solidFill>
                  <a:schemeClr val="tx1"/>
                </a:solidFill>
                <a:latin typeface="+mn-lt"/>
              </a:rPr>
              <a:t>увеличилось </a:t>
            </a:r>
            <a:r>
              <a:rPr lang="x-none" sz="2000" b="1" dirty="0">
                <a:solidFill>
                  <a:schemeClr val="tx1"/>
                </a:solidFill>
                <a:latin typeface="+mn-lt"/>
              </a:rPr>
              <a:t>на </a:t>
            </a:r>
            <a:r>
              <a:rPr lang="ru-RU" sz="2000" b="1" dirty="0">
                <a:solidFill>
                  <a:schemeClr val="tx1"/>
                </a:solidFill>
                <a:latin typeface="+mn-lt"/>
              </a:rPr>
              <a:t>6,9 </a:t>
            </a:r>
            <a:r>
              <a:rPr lang="x-none" sz="2000" b="1" dirty="0">
                <a:solidFill>
                  <a:schemeClr val="tx1"/>
                </a:solidFill>
                <a:latin typeface="+mn-lt"/>
              </a:rPr>
              <a:t>% (с </a:t>
            </a:r>
            <a:r>
              <a:rPr lang="ru-RU" sz="2000" b="1" dirty="0">
                <a:solidFill>
                  <a:schemeClr val="tx1"/>
                </a:solidFill>
                <a:latin typeface="+mn-lt"/>
              </a:rPr>
              <a:t>759</a:t>
            </a:r>
            <a:r>
              <a:rPr lang="x-none" sz="2000" b="1" dirty="0">
                <a:solidFill>
                  <a:schemeClr val="tx1"/>
                </a:solidFill>
                <a:latin typeface="+mn-lt"/>
              </a:rPr>
              <a:t> до </a:t>
            </a:r>
            <a:r>
              <a:rPr lang="ru-RU" sz="2000" b="1" dirty="0">
                <a:solidFill>
                  <a:schemeClr val="tx1"/>
                </a:solidFill>
                <a:latin typeface="+mn-lt"/>
              </a:rPr>
              <a:t>811</a:t>
            </a:r>
            <a:r>
              <a:rPr lang="x-none" sz="2000" b="1" dirty="0">
                <a:solidFill>
                  <a:schemeClr val="tx1"/>
                </a:solidFill>
                <a:latin typeface="+mn-lt"/>
              </a:rPr>
              <a:t>), гибель людей от пожаров </a:t>
            </a:r>
            <a:r>
              <a:rPr lang="ru-RU" sz="2000" b="1" dirty="0" smtClean="0">
                <a:solidFill>
                  <a:schemeClr val="tx1"/>
                </a:solidFill>
                <a:latin typeface="+mn-lt"/>
              </a:rPr>
              <a:t>снизилась </a:t>
            </a:r>
            <a:r>
              <a:rPr lang="x-none" sz="2000" b="1" dirty="0">
                <a:solidFill>
                  <a:schemeClr val="tx1"/>
                </a:solidFill>
                <a:latin typeface="+mn-lt"/>
              </a:rPr>
              <a:t>на </a:t>
            </a:r>
            <a:r>
              <a:rPr lang="ru-RU" sz="2000" b="1" dirty="0">
                <a:solidFill>
                  <a:schemeClr val="tx1"/>
                </a:solidFill>
                <a:latin typeface="+mn-lt"/>
              </a:rPr>
              <a:t>14,9 </a:t>
            </a:r>
            <a:r>
              <a:rPr lang="x-none" sz="2000" b="1" dirty="0">
                <a:solidFill>
                  <a:schemeClr val="tx1"/>
                </a:solidFill>
                <a:latin typeface="+mn-lt"/>
              </a:rPr>
              <a:t>% (с </a:t>
            </a:r>
            <a:r>
              <a:rPr lang="ru-RU" sz="2000" b="1" dirty="0">
                <a:solidFill>
                  <a:schemeClr val="tx1"/>
                </a:solidFill>
                <a:latin typeface="+mn-lt"/>
              </a:rPr>
              <a:t>94</a:t>
            </a:r>
            <a:r>
              <a:rPr lang="x-none" sz="2000" b="1" dirty="0">
                <a:solidFill>
                  <a:schemeClr val="tx1"/>
                </a:solidFill>
                <a:latin typeface="+mn-lt"/>
              </a:rPr>
              <a:t> до </a:t>
            </a:r>
            <a:r>
              <a:rPr lang="ru-RU" sz="2000" b="1" dirty="0">
                <a:solidFill>
                  <a:schemeClr val="tx1"/>
                </a:solidFill>
                <a:latin typeface="+mn-lt"/>
              </a:rPr>
              <a:t>80 </a:t>
            </a:r>
            <a:r>
              <a:rPr lang="x-none" sz="2000" b="1" dirty="0">
                <a:solidFill>
                  <a:schemeClr val="tx1"/>
                </a:solidFill>
                <a:latin typeface="+mn-lt"/>
              </a:rPr>
              <a:t>человек</a:t>
            </a:r>
            <a:r>
              <a:rPr lang="x-none" sz="2000" b="1" dirty="0" smtClean="0">
                <a:solidFill>
                  <a:schemeClr val="tx1"/>
                </a:solidFill>
                <a:latin typeface="+mn-lt"/>
              </a:rPr>
              <a:t>)</a:t>
            </a:r>
            <a:r>
              <a:rPr lang="ru-RU" sz="2000" b="1" dirty="0">
                <a:solidFill>
                  <a:srgbClr val="FF0000"/>
                </a:solidFill>
                <a:latin typeface="+mn-lt"/>
              </a:rPr>
              <a:t/>
            </a:r>
            <a:br>
              <a:rPr lang="ru-RU" sz="2000" b="1" dirty="0">
                <a:solidFill>
                  <a:srgbClr val="FF0000"/>
                </a:solidFill>
                <a:latin typeface="+mn-lt"/>
              </a:rPr>
            </a:br>
            <a:r>
              <a:rPr lang="ru-RU" altLang="ru-RU" sz="2000" b="1" dirty="0">
                <a:solidFill>
                  <a:srgbClr val="FF0000"/>
                </a:solidFill>
                <a:latin typeface="+mn-lt"/>
              </a:rPr>
              <a:t/>
            </a:r>
            <a:br>
              <a:rPr lang="ru-RU" altLang="ru-RU" sz="2000" b="1" dirty="0">
                <a:solidFill>
                  <a:srgbClr val="FF0000"/>
                </a:solidFill>
                <a:latin typeface="+mn-lt"/>
              </a:rPr>
            </a:br>
            <a:endParaRPr lang="ru-RU" sz="20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3138451"/>
              </p:ext>
            </p:extLst>
          </p:nvPr>
        </p:nvGraphicFramePr>
        <p:xfrm>
          <a:off x="955675" y="1533525"/>
          <a:ext cx="6948488" cy="2551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030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149D30-8250-451E-8699-6A6A8AAE93B2}" type="slidenum">
              <a:rPr lang="ru-RU" altLang="ru-RU"/>
              <a:pPr/>
              <a:t>2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0907824"/>
              </p:ext>
            </p:extLst>
          </p:nvPr>
        </p:nvGraphicFramePr>
        <p:xfrm>
          <a:off x="-180528" y="1700808"/>
          <a:ext cx="5760640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>
            <a:graphicFrameLocks/>
          </p:cNvGraphicFramePr>
          <p:nvPr/>
        </p:nvGraphicFramePr>
        <p:xfrm>
          <a:off x="4644008" y="980728"/>
          <a:ext cx="3888432" cy="4028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4" name="Прямоугольник 14"/>
          <p:cNvSpPr>
            <a:spLocks noChangeArrowheads="1"/>
          </p:cNvSpPr>
          <p:nvPr/>
        </p:nvSpPr>
        <p:spPr bwMode="auto">
          <a:xfrm>
            <a:off x="539750" y="260350"/>
            <a:ext cx="8424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83%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пожаров и 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97,5% 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погибших - в жилом секторе </a:t>
            </a:r>
            <a:endParaRPr lang="ru-RU" altLang="ru-RU" sz="2800" b="1" dirty="0"/>
          </a:p>
        </p:txBody>
      </p:sp>
      <p:sp>
        <p:nvSpPr>
          <p:cNvPr id="205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636FB15-BEA7-46EB-866D-2A3F4351D7D9}" type="slidenum">
              <a:rPr lang="ru-RU" altLang="ru-RU"/>
              <a:pPr/>
              <a:t>3</a:t>
            </a:fld>
            <a:endParaRPr lang="ru-RU" altLang="ru-RU"/>
          </a:p>
        </p:txBody>
      </p:sp>
      <p:graphicFrame>
        <p:nvGraphicFramePr>
          <p:cNvPr id="4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7830953"/>
              </p:ext>
            </p:extLst>
          </p:nvPr>
        </p:nvGraphicFramePr>
        <p:xfrm>
          <a:off x="311138" y="1588719"/>
          <a:ext cx="4355976" cy="4337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31859361"/>
              </p:ext>
            </p:extLst>
          </p:nvPr>
        </p:nvGraphicFramePr>
        <p:xfrm>
          <a:off x="4129237" y="1052736"/>
          <a:ext cx="4859337" cy="3095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88" y="142875"/>
            <a:ext cx="7286625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 </a:t>
            </a:r>
            <a:r>
              <a:rPr lang="ru-RU" alt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причины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пожаров</a:t>
            </a: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8441015"/>
              </p:ext>
            </p:extLst>
          </p:nvPr>
        </p:nvGraphicFramePr>
        <p:xfrm>
          <a:off x="-396552" y="980728"/>
          <a:ext cx="9070975" cy="4289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10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FFA6CD7-C779-4AC5-B7FE-9BE643A863AA}" type="slidenum">
              <a:rPr lang="ru-RU" altLang="ru-RU"/>
              <a:pPr/>
              <a:t>4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88" y="142875"/>
            <a:ext cx="7286625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 причины  гибели людей </a:t>
            </a:r>
            <a:r>
              <a:rPr lang="ru-RU" alt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 пожаров</a:t>
            </a:r>
            <a:endParaRPr lang="ru-RU" altLang="ru-RU" sz="2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206345"/>
              </p:ext>
            </p:extLst>
          </p:nvPr>
        </p:nvGraphicFramePr>
        <p:xfrm>
          <a:off x="-33883" y="757237"/>
          <a:ext cx="8934450" cy="5872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AD64ACA-E70D-471E-8761-1F06D59B75F1}" type="slidenum">
              <a:rPr lang="ru-RU" altLang="ru-RU"/>
              <a:pPr/>
              <a:t>5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47813" y="142875"/>
            <a:ext cx="6480175" cy="492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altLang="ru-RU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Пожарно-профилактическая</a:t>
            </a:r>
            <a:r>
              <a:rPr lang="ru-RU" alt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работа</a:t>
            </a: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 rot="10800000" flipV="1">
            <a:off x="323528" y="337413"/>
            <a:ext cx="864393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endParaRPr lang="ru-RU" sz="2400" dirty="0">
              <a:latin typeface="Arial" charset="0"/>
            </a:endParaRPr>
          </a:p>
          <a:p>
            <a:pPr indent="447675" algn="just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Проведены смотры противопожарного состояния более </a:t>
            </a:r>
            <a:b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</a:br>
            <a:r>
              <a:rPr lang="ru-RU" sz="24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67 </a:t>
            </a:r>
            <a:r>
              <a:rPr lang="ru-RU" sz="2400" b="1" dirty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тыс.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домовладений (квартир) граждан, в </a:t>
            </a:r>
            <a:r>
              <a:rPr lang="ru-RU" sz="2400" dirty="0" err="1">
                <a:solidFill>
                  <a:srgbClr val="284C6A"/>
                </a:solidFill>
                <a:latin typeface="+mn-lt"/>
                <a:ea typeface="+mj-ea"/>
                <a:cs typeface="+mj-cs"/>
              </a:rPr>
              <a:t>т.ч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. более </a:t>
            </a:r>
            <a:b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</a:br>
            <a:r>
              <a:rPr lang="ru-RU" sz="2400" b="1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10 </a:t>
            </a:r>
            <a:r>
              <a:rPr lang="ru-RU" sz="2400" b="1" dirty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тыс.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домовладений (квартир) граждан обследовано совместно с представителями субъектов профилактики (ОВД, органы прокуратуры, соцзащиты, образования и др.). </a:t>
            </a:r>
            <a:r>
              <a:rPr lang="ru-RU" sz="24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</a:br>
            <a:r>
              <a:rPr lang="ru-RU" sz="24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По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результатам проведенных смотров проинструктировано (проведено профилактических бесед) </a:t>
            </a:r>
            <a:r>
              <a:rPr lang="ru-RU" sz="2400" b="1" dirty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97 тыс. </a:t>
            </a:r>
            <a:r>
              <a:rPr lang="ru-RU" sz="2400" dirty="0">
                <a:latin typeface="+mn-lt"/>
                <a:ea typeface="+mj-ea"/>
                <a:cs typeface="+mj-cs"/>
              </a:rPr>
              <a:t>человек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. </a:t>
            </a:r>
          </a:p>
          <a:p>
            <a:pPr indent="447675" algn="just">
              <a:defRPr/>
            </a:pP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Особое внимание уделяется отдельным категориям граждан. </a:t>
            </a:r>
            <a:b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</a:b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В первом полугодии </a:t>
            </a:r>
            <a:r>
              <a:rPr lang="ru-RU" sz="24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2021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года проведены обследования </a:t>
            </a:r>
            <a:r>
              <a:rPr lang="ru-RU" sz="2400" b="1" dirty="0">
                <a:solidFill>
                  <a:srgbClr val="3333FF"/>
                </a:solidFill>
                <a:latin typeface="+mn-lt"/>
              </a:rPr>
              <a:t>168</a:t>
            </a:r>
            <a:r>
              <a:rPr lang="ru-RU" sz="2400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домовладений (квартир) инвалидов и участников Великой Отечественной войны, </a:t>
            </a:r>
            <a:r>
              <a:rPr lang="ru-RU" sz="2400" b="1" dirty="0">
                <a:solidFill>
                  <a:srgbClr val="3333FF"/>
                </a:solidFill>
                <a:latin typeface="+mn-lt"/>
              </a:rPr>
              <a:t>6 320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- одиноких пожилых граждан, </a:t>
            </a:r>
            <a:r>
              <a:rPr lang="ru-RU" sz="2400" b="1" dirty="0">
                <a:solidFill>
                  <a:srgbClr val="3333FF"/>
                </a:solidFill>
                <a:latin typeface="+mn-lt"/>
              </a:rPr>
              <a:t>25 777 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- одиноко проживающих пожилых граждан, </a:t>
            </a:r>
            <a:r>
              <a:rPr lang="ru-RU" sz="2400" b="1" dirty="0">
                <a:solidFill>
                  <a:srgbClr val="3333FF"/>
                </a:solidFill>
                <a:latin typeface="+mn-lt"/>
              </a:rPr>
              <a:t>5 490</a:t>
            </a:r>
            <a:r>
              <a:rPr lang="ru-RU" sz="2400" dirty="0" smtClean="0">
                <a:solidFill>
                  <a:srgbClr val="3333FF"/>
                </a:solidFill>
                <a:latin typeface="+mn-lt"/>
                <a:ea typeface="+mj-ea"/>
                <a:cs typeface="+mj-cs"/>
              </a:rPr>
              <a:t>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- инвалидов I, II нерабочих групп, </a:t>
            </a:r>
            <a:r>
              <a:rPr lang="ru-RU" sz="2400" b="1" dirty="0">
                <a:solidFill>
                  <a:srgbClr val="3333FF"/>
                </a:solidFill>
                <a:latin typeface="+mn-lt"/>
              </a:rPr>
              <a:t>14 910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– многодетных семей, </a:t>
            </a:r>
            <a:b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</a:br>
            <a:r>
              <a:rPr lang="ru-RU" sz="2400" b="1" dirty="0">
                <a:solidFill>
                  <a:srgbClr val="3333FF"/>
                </a:solidFill>
                <a:latin typeface="+mn-lt"/>
              </a:rPr>
              <a:t>44 335 </a:t>
            </a:r>
            <a:r>
              <a:rPr lang="ru-RU" sz="2400" dirty="0" smtClean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– </a:t>
            </a:r>
            <a:r>
              <a:rPr lang="ru-RU" sz="2400" dirty="0">
                <a:solidFill>
                  <a:srgbClr val="284C6A"/>
                </a:solidFill>
                <a:latin typeface="+mn-lt"/>
                <a:ea typeface="+mj-ea"/>
                <a:cs typeface="+mj-cs"/>
              </a:rPr>
              <a:t>семей, воспитывающих несовершеннолетних детей.</a:t>
            </a:r>
          </a:p>
        </p:txBody>
      </p:sp>
      <p:sp>
        <p:nvSpPr>
          <p:cNvPr id="10244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AACCDAF-3D0D-4493-8AC9-34723C07FD1C}" type="slidenum">
              <a:rPr lang="ru-RU" altLang="ru-RU"/>
              <a:pPr/>
              <a:t>6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mchs.gov.by/img/889/~20170513_100239_novij%20razmer_323031_300x0_mc.jpg" id="11269" name="Picture 14"/>
          <p:cNvPicPr>
            <a:picLocks noChangeArrowheads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"/>
          <a:stretch/>
        </p:blipFill>
        <p:spPr bwMode="auto">
          <a:xfrm>
            <a:off x="6236841" y="127420"/>
            <a:ext cx="2857500" cy="295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mchs.gov.by/img/889/~img_4486_novij%20razmer_324194_300x0_mc.jpg" id="11270" name="Picture 10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789" y="4256804"/>
            <a:ext cx="3040063" cy="231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descr="http://mchs.gov.by/img/889/~5_324187_300x0_mc.jpg" id="11271" name="Picture 4"/>
          <p:cNvPicPr>
            <a:picLocks noChangeArrowheads="1"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56"/>
          <a:stretch/>
        </p:blipFill>
        <p:spPr bwMode="auto">
          <a:xfrm>
            <a:off x="6236841" y="3234394"/>
            <a:ext cx="2834208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Прямоугольник 6"/>
          <p:cNvSpPr>
            <a:spLocks noChangeArrowheads="1"/>
          </p:cNvSpPr>
          <p:nvPr/>
        </p:nvSpPr>
        <p:spPr bwMode="auto">
          <a:xfrm>
            <a:off x="323528" y="476672"/>
            <a:ext cx="5360293" cy="892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45680" lIns="91358" rIns="91358" tIns="45680" wrap="square">
            <a:spAutoFit/>
          </a:bodyPr>
          <a:lstStyle>
            <a:lvl1pPr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algn="ctr"/>
            <a:r>
              <a:rPr altLang="ru-RU" b="1" dirty="0" lang="ru-RU" sz="26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Профилактическая деятельность </a:t>
            </a:r>
            <a:br>
              <a:rPr altLang="ru-RU" b="1" dirty="0" lang="ru-RU" sz="26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</a:br>
            <a:r>
              <a:rPr altLang="ru-RU" b="1" dirty="0" lang="ru-RU" sz="26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в жилом секторе</a:t>
            </a:r>
          </a:p>
        </p:txBody>
      </p:sp>
      <p:sp>
        <p:nvSpPr>
          <p:cNvPr id="11273" name="Номер слайда 1"/>
          <p:cNvSpPr>
            <a:spLocks noGrp="1"/>
          </p:cNvSpPr>
          <p:nvPr>
            <p:ph idx="12" sz="quarter" type="sldNum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indent="-285750" marL="74295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indent="-228600" marL="11430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indent="-228600" marL="16002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indent="-228600" marL="2057400">
              <a:defRPr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fld id="{0B892829-A151-4BB1-93FB-C89046F4F183}" type="slidenum">
              <a:rPr altLang="ru-RU" lang="ru-RU"/>
              <a:pPr/>
              <a:t>7</a:t>
            </a:fld>
            <a:endParaRPr altLang="ru-RU"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/>
          <a:srcRect r="-33"/>
          <a:stretch/>
        </p:blipFill>
        <p:spPr>
          <a:xfrm>
            <a:off x="107504" y="4256803"/>
            <a:ext cx="2736305" cy="23122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/>
          <a:srcRect b="64"/>
          <a:stretch/>
        </p:blipFill>
        <p:spPr>
          <a:xfrm>
            <a:off x="132488" y="2060848"/>
            <a:ext cx="2711321" cy="202426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/>
          <a:srcRect r="-11"/>
          <a:stretch/>
        </p:blipFill>
        <p:spPr>
          <a:xfrm>
            <a:off x="3056789" y="1977576"/>
            <a:ext cx="3027379" cy="21075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dur="indefinite" id="1" nodeType="tmRoot" restart="never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8607300" cy="5214937"/>
          </a:xfrm>
        </p:spPr>
        <p:txBody>
          <a:bodyPr/>
          <a:lstStyle/>
          <a:p>
            <a:pPr indent="447675" algn="just">
              <a:defRPr/>
            </a:pPr>
            <a:r>
              <a:rPr lang="ru-RU" sz="3200" dirty="0" smtClean="0">
                <a:latin typeface="+mn-lt"/>
              </a:rPr>
              <a:t>Проведены ремонты отопительных печей 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в </a:t>
            </a:r>
            <a:r>
              <a:rPr lang="ru-RU" sz="3200" b="1" dirty="0" smtClean="0">
                <a:solidFill>
                  <a:srgbClr val="3333FF"/>
                </a:solidFill>
                <a:latin typeface="+mn-lt"/>
              </a:rPr>
              <a:t>343</a:t>
            </a:r>
            <a:r>
              <a:rPr lang="ru-RU" sz="3200" dirty="0" smtClean="0">
                <a:latin typeface="+mn-lt"/>
              </a:rPr>
              <a:t> домовладениях (47,3%), электропроводки в </a:t>
            </a:r>
            <a:r>
              <a:rPr lang="ru-RU" sz="3200" b="1" dirty="0" smtClean="0">
                <a:solidFill>
                  <a:srgbClr val="3333FF"/>
                </a:solidFill>
                <a:latin typeface="+mn-lt"/>
              </a:rPr>
              <a:t>263</a:t>
            </a:r>
            <a:r>
              <a:rPr lang="ru-RU" sz="3200" dirty="0" smtClean="0">
                <a:latin typeface="+mn-lt"/>
              </a:rPr>
              <a:t> домовладениях (56,8%), установлены АПИ в </a:t>
            </a:r>
            <a:r>
              <a:rPr lang="ru-RU" sz="3200" b="1" dirty="0">
                <a:solidFill>
                  <a:srgbClr val="3333FF"/>
                </a:solidFill>
                <a:latin typeface="+mn-lt"/>
              </a:rPr>
              <a:t>5174</a:t>
            </a:r>
            <a:r>
              <a:rPr lang="ru-RU" sz="32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ru-RU" sz="3200" dirty="0" smtClean="0">
                <a:latin typeface="+mn-lt"/>
              </a:rPr>
              <a:t>домовладений (квартир) (25,3%), 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в </a:t>
            </a:r>
            <a:r>
              <a:rPr lang="ru-RU" sz="3200" b="1" dirty="0">
                <a:solidFill>
                  <a:srgbClr val="3333FF"/>
                </a:solidFill>
                <a:latin typeface="+mn-lt"/>
              </a:rPr>
              <a:t>67</a:t>
            </a:r>
            <a:r>
              <a:rPr lang="ru-RU" sz="3200" dirty="0" smtClean="0">
                <a:latin typeface="+mn-lt"/>
              </a:rPr>
              <a:t> домовладениях (квартирах) выполнены работы по установке и объединению АПИ </a:t>
            </a:r>
            <a:br>
              <a:rPr lang="ru-RU" sz="3200" dirty="0" smtClean="0">
                <a:latin typeface="+mn-lt"/>
              </a:rPr>
            </a:br>
            <a:r>
              <a:rPr lang="ru-RU" sz="3200" dirty="0" smtClean="0">
                <a:latin typeface="+mn-lt"/>
              </a:rPr>
              <a:t>в сеть (либо выводу сигнала на СЗУ)</a:t>
            </a:r>
            <a:r>
              <a:rPr lang="ru-RU" sz="3200" b="1" dirty="0" smtClean="0">
                <a:latin typeface="+mn-lt"/>
              </a:rPr>
              <a:t> </a:t>
            </a:r>
            <a:endParaRPr lang="ru-RU" sz="3200" dirty="0">
              <a:latin typeface="+mn-lt"/>
            </a:endParaRPr>
          </a:p>
        </p:txBody>
      </p:sp>
      <p:sp>
        <p:nvSpPr>
          <p:cNvPr id="12291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2CE1FEC-2963-4DAB-91A2-0C000423443F}" type="slidenum">
              <a:rPr lang="ru-RU" altLang="ru-RU"/>
              <a:pPr/>
              <a:t>8</a:t>
            </a:fld>
            <a:endParaRPr lang="ru-RU" alt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395536" y="3143248"/>
          <a:ext cx="4752528" cy="3028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676" name="Прямоугольник 7"/>
          <p:cNvSpPr>
            <a:spLocks noChangeArrowheads="1"/>
          </p:cNvSpPr>
          <p:nvPr/>
        </p:nvSpPr>
        <p:spPr bwMode="auto">
          <a:xfrm>
            <a:off x="539750" y="142875"/>
            <a:ext cx="8280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Сельские сходы, выступления в трудовых коллективах </a:t>
            </a:r>
            <a:r>
              <a:rPr lang="ru-RU" sz="2400" b="1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/>
            </a:r>
            <a:br>
              <a:rPr lang="ru-RU" sz="2400" b="1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</a:br>
            <a:r>
              <a:rPr lang="ru-RU" sz="2400" b="1" dirty="0" smtClean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и </a:t>
            </a:r>
            <a:r>
              <a:rPr lang="ru-RU" sz="2400" b="1" dirty="0">
                <a:solidFill>
                  <a:srgbClr val="284C6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j-ea"/>
                <a:cs typeface="+mj-cs"/>
              </a:rPr>
              <a:t>на родительских собраниях</a:t>
            </a:r>
          </a:p>
        </p:txBody>
      </p:sp>
      <p:graphicFrame>
        <p:nvGraphicFramePr>
          <p:cNvPr id="2" name="Диаграмма 8"/>
          <p:cNvGraphicFramePr>
            <a:graphicFrameLocks/>
          </p:cNvGraphicFramePr>
          <p:nvPr>
            <p:extLst/>
          </p:nvPr>
        </p:nvGraphicFramePr>
        <p:xfrm>
          <a:off x="698500" y="1127125"/>
          <a:ext cx="8004175" cy="543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5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FE63D8A-DD0B-41A3-8B98-FBBE482F2489}" type="slidenum">
              <a:rPr lang="ru-RU" altLang="ru-RU"/>
              <a:pPr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996963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чебный семинар — презентаци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18" tIns="45710" rIns="91418" bIns="4571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18" tIns="45710" rIns="91418" bIns="4571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Учебный семинар — презентация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ый семинар — презентация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семинар — презентация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семинар — презентация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семинар — презентация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семинар — презентация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семинар — презентация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  <a:fontScheme name="Классическая">
    <a:majorFont>
      <a:latin typeface="Arial"/>
      <a:ea typeface=""/>
      <a:cs typeface=""/>
      <a:font script="Jpan" typeface="ＭＳ Ｐゴシック"/>
      <a:font script="Hang" typeface="돋움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Times New Roman"/>
      <a:ea typeface=""/>
      <a:cs typeface=""/>
      <a:font script="Jpan" typeface="ＭＳ Ｐ明朝"/>
      <a:font script="Hang" typeface="바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  <a:fontScheme name="Классическая">
    <a:majorFont>
      <a:latin typeface="Arial"/>
      <a:ea typeface=""/>
      <a:cs typeface=""/>
      <a:font script="Jpan" typeface="ＭＳ Ｐゴシック"/>
      <a:font script="Hang" typeface="돋움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Times New Roman"/>
      <a:ea typeface=""/>
      <a:cs typeface=""/>
      <a:font script="Jpan" typeface="ＭＳ Ｐ明朝"/>
      <a:font script="Hang" typeface="바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Учебный семинар — презентация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  <a:fontScheme name="Учебный семинар — презентация">
    <a:majorFont>
      <a:latin typeface="Trebuchet MS"/>
      <a:ea typeface=""/>
      <a:cs typeface=""/>
    </a:majorFont>
    <a:minorFont>
      <a:latin typeface="Trebuchet MS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9823</TotalTime>
  <Words>765</Words>
  <Application>Microsoft Office PowerPoint</Application>
  <PresentationFormat>Экран (4:3)</PresentationFormat>
  <Paragraphs>73</Paragraphs>
  <Slides>19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Times New Roman</vt:lpstr>
      <vt:lpstr>Trebuchet MS</vt:lpstr>
      <vt:lpstr>Учебный семинар — презентация</vt:lpstr>
      <vt:lpstr>Диаграмма Microsoft Excel</vt:lpstr>
      <vt:lpstr>Презентация PowerPoint</vt:lpstr>
      <vt:lpstr>    Обстановка с пожарами и гибелью людей от них  Количество пожаров увеличилось на 6,9 % (с 759 до 811), гибель людей от пожаров снизилась на 14,9 % (с 94 до 80 человек)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Проведены ремонты отопительных печей  в 343 домовладениях (47,3%), электропроводки в 263 домовладениях (56,8%), установлены АПИ в 5174 домовладений (квартир) (25,3%),  в 67 домовладениях (квартирах) выполнены работы по установке и объединению АПИ  в сеть (либо выводу сигнала на СЗУ)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Статья 16.40. Кодекса Республики Беларусь  об административных правонарушениях. Незаконное выжигание сухой растительности, трав на корню, а также стерни и пожнивных остатков на полях либо непринятие мер по ликвидации палов на земельных участках влекут наложение штрафа в размере от десяти до тридцати базовых величин</vt:lpstr>
      <vt:lpstr>Общими требованиями пожарной  безопасности к содержанию и эксплуатации капитальных строений (зданий, сооружений), изолированных помещений и иных объектов, принадлежащих субъектам хозяйствования (утверждены Декретом Президента Республики Беларусь от 23.11.2017 № 7), контролируемое разведение костров, размещение специальных приспособлений для горящего угля (мангал, барбекю, гриль, камин и аналогичные приспособления) допускаются на территориях торговых объектов, объектов общественного питания, ярмарок, рынков и выставок, баз отдыха, курортных и парковых зон, зон отдыха и туризма при условиях: размещения очагов горения на расстоянии, исключающем загорание ближайших строений и других горючих предметов (материалов); размещения вблизи очагов горения средств тушения; обеспечения непрерывного контроля за процессом горения. По окончании использования очагов горения либо после прекращения постоянного контроля за процессом горения остатки горящих (тлеющих) материалов должны быть потушены до полного прекращения тления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реализации требований                            Директивы Президента Республики Беларусь от 11 марта 2004 г. № 1                                     «О мерах по укреплению общественной безопасности и дисциплины»</dc:title>
  <dc:creator>Гомола Татьяна</dc:creator>
  <cp:lastModifiedBy>Воронкович Сергей</cp:lastModifiedBy>
  <cp:revision>1238</cp:revision>
  <cp:lastPrinted>2015-07-31T05:41:34Z</cp:lastPrinted>
  <dcterms:created xsi:type="dcterms:W3CDTF">2014-06-25T09:09:40Z</dcterms:created>
  <dcterms:modified xsi:type="dcterms:W3CDTF">2021-07-13T07:57:47Z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1146573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S9.1.2</vt:lpwstr>
  </property>
</Properties>
</file>