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002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388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4030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8304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493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8619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318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471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07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550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854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731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267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84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375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615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124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7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b="50000" l="50000" r="50000" t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9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anchor="t" bIns="45720" lIns="91440" rIns="91440" rtlCol="0" tIns="45720" vert="horz">
            <a:noAutofit/>
          </a:bodyPr>
          <a:lstStyle/>
          <a:p>
            <a:r>
              <a:rPr lang="ru-RU" smtClean="0"/>
              <a:t>Образец заголовка</a:t>
            </a:r>
            <a:endParaRPr dirty="0" lang="en-US"/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 lang="en-US"/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anchor="t" bIns="45720" lIns="91440" rIns="91440" rtlCol="0" tIns="45720" vert="horz"/>
          <a:lstStyle>
            <a:lvl1pPr algn="l">
              <a:defRPr b="0" i="0" sz="11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AC4B709B-DF89-48BA-960E-078B0F0F587B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b="0" i="0" sz="110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ctr">
              <a:defRPr b="0" i="0" sz="2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3EF4F-17B9-4773-B981-CB0BE4ACA0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64577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eaLnBrk="1" hangingPunct="1" latinLnBrk="0" rtl="0">
        <a:spcBef>
          <a:spcPct val="0"/>
        </a:spcBef>
        <a:buNone/>
        <a:defRPr b="0" i="0" kern="1200" sz="4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algn="l" defTabSz="457200" eaLnBrk="1" hangingPunct="1" indent="-342900" latinLnBrk="0" marL="3429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20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eaLnBrk="1" hangingPunct="1" indent="-285750" latinLnBrk="0" marL="74295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800">
          <a:solidFill>
            <a:schemeClr val="tx1"/>
          </a:solidFill>
          <a:latin typeface="+mj-lt"/>
          <a:ea typeface="+mj-ea"/>
          <a:cs typeface="+mj-cs"/>
        </a:defRPr>
      </a:lvl2pPr>
      <a:lvl3pPr algn="l" defTabSz="457200" eaLnBrk="1" hangingPunct="1" indent="-228600" latinLnBrk="0" marL="11430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600">
          <a:solidFill>
            <a:schemeClr val="tx1"/>
          </a:solidFill>
          <a:latin typeface="+mj-lt"/>
          <a:ea typeface="+mj-ea"/>
          <a:cs typeface="+mj-cs"/>
        </a:defRPr>
      </a:lvl3pPr>
      <a:lvl4pPr algn="l" defTabSz="457200" eaLnBrk="1" hangingPunct="1" indent="-228600" latinLnBrk="0" marL="16002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4pPr>
      <a:lvl5pPr algn="l" defTabSz="457200" eaLnBrk="1" hangingPunct="1" indent="-228600" latinLnBrk="0" marL="20574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5pPr>
      <a:lvl6pPr algn="l" defTabSz="457200" eaLnBrk="1" hangingPunct="1" indent="-228600" latinLnBrk="0" marL="25060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6pPr>
      <a:lvl7pPr algn="l" defTabSz="457200" eaLnBrk="1" hangingPunct="1" indent="-228600" latinLnBrk="0" marL="29718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7pPr>
      <a:lvl8pPr algn="l" defTabSz="457200" eaLnBrk="1" hangingPunct="1" indent="-228600" latinLnBrk="0" marL="34290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8pPr>
      <a:lvl9pPr algn="l" defTabSz="457200" eaLnBrk="1" hangingPunct="1" indent="-228600" latinLnBrk="0" marL="3886200" rtl="0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charset="2" typeface="Wingdings 3"/>
        <a:buChar char=""/>
        <a:defRPr b="0" i="0" kern="1200" sz="14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136908" cy="1400530"/>
          </a:xfrm>
        </p:spPr>
        <p:txBody>
          <a:bodyPr/>
          <a:lstStyle/>
          <a:p>
            <a:pPr algn="ctr"/>
            <a:r>
              <a:rPr lang="ru-RU" sz="3200" b="1" dirty="0"/>
              <a:t>Основные подходы в формировании проекта Конституции Республики Беларусь. 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pic>
        <p:nvPicPr>
          <p:cNvPr id="4" name="Picture 2" descr="https://phonoteka.org/uploads/posts/2021-05/1621815085_31-phonoteka_org-p-flag-rb-fon-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358" y="1790704"/>
            <a:ext cx="6917533" cy="4457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7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Социально-правовые аспекты: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865" y="1732478"/>
            <a:ext cx="3532442" cy="195986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02060" y="1587260"/>
            <a:ext cx="6159261" cy="470139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Гражданам Республики Беларусь гарантируется право на охрану здоровья, включая бесплатное лечение за счет государственных средств в порядке, установленном законом;</a:t>
            </a:r>
            <a:endParaRPr lang="ru-RU" dirty="0"/>
          </a:p>
          <a:p>
            <a:r>
              <a:rPr lang="ru-RU" dirty="0"/>
              <a:t>Граждане обязаны принимать меры по сохранению и укреплению собственного здоровья; </a:t>
            </a:r>
            <a:endParaRPr lang="ru-RU" dirty="0"/>
          </a:p>
          <a:p>
            <a:r>
              <a:rPr lang="ru-RU" dirty="0"/>
              <a:t>Государство проявляет особую заботу об инвалидах и пожилых людях. Инвалидам обеспечиваются равные возможности для осуществления прав и свобод человека и гражданина. Государством реализуется политика социальной интеграции инвалидов, создания доступной среды и улучшения качества их жизни, поддержки семей с инвалидами. </a:t>
            </a:r>
            <a:endParaRPr lang="ru-RU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3106" y="4087173"/>
            <a:ext cx="3190167" cy="211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36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Выборы и партийное строительство: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9" y="2056092"/>
            <a:ext cx="4772347" cy="342168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680372" y="1932317"/>
            <a:ext cx="6051552" cy="454830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Граждане имеют право на создание политических партий и участие в их деятельности; </a:t>
            </a:r>
            <a:endParaRPr lang="ru-RU" dirty="0"/>
          </a:p>
          <a:p>
            <a:r>
              <a:rPr lang="ru-RU" dirty="0"/>
              <a:t>Право выдвижения кандидатов в депутаты принадлежит политическим партиям, трудовым коллективам и гражданам в соответствии с Законом; </a:t>
            </a:r>
            <a:endParaRPr lang="ru-RU" dirty="0"/>
          </a:p>
          <a:p>
            <a:r>
              <a:rPr lang="ru-RU" dirty="0"/>
              <a:t>Запрещается финансирование расходов на подготовку и проведение выборов иностранными государствами и организациями, иностранными гражданами, а также в других случаях, предусмотренных законом; </a:t>
            </a:r>
            <a:endParaRPr lang="ru-RU" dirty="0"/>
          </a:p>
          <a:p>
            <a:r>
              <a:rPr lang="ru-RU" dirty="0"/>
              <a:t>Выборы депутатов всех уровней проводятся в единый день голосования.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087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b="1" dirty="0" lang="ru-RU"/>
              <a:t>Институт президентской власти: </a:t>
            </a:r>
            <a:r>
              <a:rPr dirty="0" lang="ru-RU"/>
              <a:t/>
            </a:r>
            <a:br>
              <a:rPr dirty="0" lang="ru-RU"/>
            </a:br>
            <a:endParaRPr dirty="0" lang="ru-RU"/>
          </a:p>
        </p:txBody>
      </p:sp>
      <p:sp>
        <p:nvSpPr>
          <p:cNvPr id="4" name="Объект 3"/>
          <p:cNvSpPr>
            <a:spLocks noGrp="1"/>
          </p:cNvSpPr>
          <p:nvPr>
            <p:ph idx="2" sz="half"/>
          </p:nvPr>
        </p:nvSpPr>
        <p:spPr>
          <a:xfrm>
            <a:off x="414068" y="1397479"/>
            <a:ext cx="6142007" cy="4977442"/>
          </a:xfrm>
        </p:spPr>
        <p:txBody>
          <a:bodyPr>
            <a:normAutofit fontScale="77500" lnSpcReduction="20000"/>
          </a:bodyPr>
          <a:lstStyle/>
          <a:p>
            <a:r>
              <a:rPr dirty="0" lang="ru-RU"/>
              <a:t>Президентом может быть избран гражданин Республики Беларусь по рождению, не моложе 40 лет, обладающий избирательным правом, постоянно проживающий в Республике Беларусь не менее 20 лет непосредственно перед выборами, не имеющий и не имевший ранее гражданства иностранного государства либо вида на жительство или иного документа иностранного государства, дающего право на льготы и иные преимущества; </a:t>
            </a:r>
            <a:endParaRPr dirty="0" lang="ru-RU"/>
          </a:p>
          <a:p>
            <a:r>
              <a:rPr dirty="0" lang="ru-RU"/>
              <a:t>Одно и то же лицо может быть Президентом не более 2 – х сроков; </a:t>
            </a:r>
            <a:endParaRPr dirty="0" lang="ru-RU"/>
          </a:p>
          <a:p>
            <a:r>
              <a:rPr dirty="0" lang="ru-RU"/>
              <a:t>Исключается норма об издании Декретов Президента Республики Беларусь. При этом Глава государства издает указы и распоряжения, имеющие обязательную силу на всей территории страны, а также сохраняет право отмены актов Правительства; </a:t>
            </a:r>
            <a:endParaRPr dirty="0" lang="ru-RU" smtClean="0"/>
          </a:p>
          <a:p>
            <a:r>
              <a:rPr dirty="0" lang="ru-RU" smtClean="0"/>
              <a:t>Генеральный </a:t>
            </a:r>
            <a:r>
              <a:rPr dirty="0" lang="ru-RU"/>
              <a:t>Прокурор, Председатель Комитета Государственного Контроля назначаются Президентом с предварительного согласия Совета Республики, Премьер-министр – с предварительного согласия Палаты Представителей; </a:t>
            </a:r>
            <a:endParaRPr dirty="0" lang="ru-RU"/>
          </a:p>
          <a:p>
            <a:r>
              <a:rPr dirty="0" lang="ru-RU"/>
              <a:t>Президент может быть смещен с должности Всебелорусским Народным Собранием в случае систематического или грубого нарушения Конституции либо совершения государственной измены или иного тяжкого преступления.</a:t>
            </a:r>
            <a:endParaRPr dirty="0" lang="ru-RU"/>
          </a:p>
          <a:p>
            <a:endParaRPr dirty="0" lang="ru-RU"/>
          </a:p>
          <a:p>
            <a:pPr indent="0" marL="0">
              <a:buNone/>
            </a:pPr>
            <a:endParaRPr dirty="0" lang="ru-RU"/>
          </a:p>
        </p:txBody>
      </p:sp>
      <p:pic>
        <p:nvPicPr>
          <p:cNvPr descr="https://isakidis.ru/f/userfiles/images/big-580c9a3cff936759a00b705e-5925ce42983f2-1cibji2.jpg" id="2050" name="Picture 2"/>
          <p:cNvPicPr>
            <a:picLocks noChangeArrowheads="1" noChangeAspect="1" noGrp="1"/>
          </p:cNvPicPr>
          <p:nvPr>
            <p:ph idx="1" sz="half"/>
          </p:nvPr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"/>
          <a:stretch/>
        </p:blipFill>
        <p:spPr bwMode="auto">
          <a:xfrm>
            <a:off x="6961516" y="2216989"/>
            <a:ext cx="4759699" cy="305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22891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b="1" dirty="0" lang="ru-RU"/>
              <a:t>ВСЕБЕЛОРУССКОЕ НАРОДНОЕ СОБРАНИЕ.</a:t>
            </a:r>
            <a:r>
              <a:rPr dirty="0" lang="ru-RU"/>
              <a:t/>
            </a:r>
            <a:br>
              <a:rPr dirty="0" lang="ru-RU"/>
            </a:br>
            <a:endParaRPr dirty="0" lang="ru-RU"/>
          </a:p>
        </p:txBody>
      </p:sp>
      <p:sp>
        <p:nvSpPr>
          <p:cNvPr id="3" name="Объект 2"/>
          <p:cNvSpPr>
            <a:spLocks noGrp="1"/>
          </p:cNvSpPr>
          <p:nvPr>
            <p:ph idx="1" sz="half"/>
          </p:nvPr>
        </p:nvSpPr>
        <p:spPr>
          <a:xfrm>
            <a:off x="844519" y="1853248"/>
            <a:ext cx="5331994" cy="4435409"/>
          </a:xfrm>
        </p:spPr>
        <p:txBody>
          <a:bodyPr>
            <a:normAutofit fontScale="70000" lnSpcReduction="20000"/>
          </a:bodyPr>
          <a:lstStyle/>
          <a:p>
            <a:r>
              <a:rPr b="1" dirty="0" lang="ru-RU"/>
              <a:t>Структура и организация деятельности: </a:t>
            </a:r>
            <a:endParaRPr dirty="0" lang="ru-RU"/>
          </a:p>
          <a:p>
            <a:pPr indent="0" marL="0">
              <a:buNone/>
            </a:pPr>
            <a:r>
              <a:rPr b="1" dirty="0" lang="ru-RU"/>
              <a:t> </a:t>
            </a:r>
            <a:endParaRPr dirty="0" lang="ru-RU"/>
          </a:p>
          <a:p>
            <a:r>
              <a:rPr dirty="0" lang="ru-RU"/>
              <a:t>Всебелорусское Народное Собрание – высший представительный орган народовластия Республики Беларусь, определяющий стратегические направления развития общества и государства; </a:t>
            </a:r>
            <a:endParaRPr dirty="0" lang="ru-RU"/>
          </a:p>
          <a:p>
            <a:r>
              <a:rPr dirty="0" lang="ru-RU"/>
              <a:t>Делегатами ВНС по умолчанию являются действующий Президент Республики Беларусь и Президент, прекративший исполнение своих полномочий, а также представители исполнительной, законодательной, судебной власти, депутаты местных советов и выдвиженцы от структур гражданского общества; </a:t>
            </a:r>
            <a:endParaRPr dirty="0" lang="ru-RU"/>
          </a:p>
          <a:p>
            <a:r>
              <a:rPr dirty="0" lang="ru-RU"/>
              <a:t>Предельная численность делегатов ВНС 1200 человек. Срок полномочий пять лет. Работа делегата ВНС осуществляется без отрыва от трудовой (служебной) деятельности. Заседания ВНС проводятся не реже одного раза в год; </a:t>
            </a:r>
            <a:endParaRPr dirty="0" lang="ru-RU"/>
          </a:p>
          <a:p>
            <a:r>
              <a:rPr dirty="0" lang="ru-RU"/>
              <a:t>Коллегиальным органом руководства ВНС является Президиум. Председатель ВНС, его заместитель, иные члены Президиума избираются делегатами ВНС тайным голосованием. </a:t>
            </a:r>
            <a:endParaRPr dirty="0" lang="ru-RU"/>
          </a:p>
          <a:p>
            <a:pPr indent="0" marL="0">
              <a:buNone/>
            </a:pPr>
            <a:r>
              <a:rPr dirty="0" lang="ru-RU"/>
              <a:t> </a:t>
            </a:r>
            <a:endParaRPr dirty="0" lang="ru-RU"/>
          </a:p>
          <a:p>
            <a:endParaRPr dirty="0" lang="ru-RU"/>
          </a:p>
        </p:txBody>
      </p:sp>
      <p:pic>
        <p:nvPicPr>
          <p:cNvPr descr="https://www.rodniva.by/wp-content/uploads/2021/02/VI-%D0%92%D1%81%D0%B5%D0%B1%D0%B5%D0%BB%D0%BE%D1%80%D1%83%D1%81%D1%81%D0%BA%D0%BE%D0%B5.jpg" id="4098" name="Picture 2"/>
          <p:cNvPicPr>
            <a:picLocks noChangeArrowheads="1" noChangeAspect="1" noGrp="1"/>
          </p:cNvPicPr>
          <p:nvPr>
            <p:ph idx="2" sz="half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95"/>
          <a:stretch/>
        </p:blipFill>
        <p:spPr bwMode="auto">
          <a:xfrm>
            <a:off x="6750229" y="2060575"/>
            <a:ext cx="4395788" cy="223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896069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69343" y="267419"/>
            <a:ext cx="5900467" cy="5988919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/>
              <a:t>Полномочия ВНС: </a:t>
            </a:r>
            <a:endParaRPr lang="ru-RU" dirty="0"/>
          </a:p>
          <a:p>
            <a:r>
              <a:rPr lang="ru-RU" dirty="0"/>
              <a:t>Утверждает основные направления внутренней и внешней политики, военную доктрину Республики Беларусь; </a:t>
            </a:r>
            <a:endParaRPr lang="ru-RU" dirty="0"/>
          </a:p>
          <a:p>
            <a:r>
              <a:rPr lang="ru-RU" dirty="0"/>
              <a:t>Утверждает программы социально-экономического развития; </a:t>
            </a:r>
            <a:endParaRPr lang="ru-RU" dirty="0"/>
          </a:p>
          <a:p>
            <a:r>
              <a:rPr lang="ru-RU" dirty="0"/>
              <a:t>По предложению Президента избирает Председателя и судей Конституционного Суда, Председателя и судей Верховного Суда, Председателя и членов Центральной Избирательной Комиссии, а также освобождает их от должности по основаниям, предусмотренным Законом; </a:t>
            </a:r>
            <a:endParaRPr lang="ru-RU" dirty="0"/>
          </a:p>
          <a:p>
            <a:r>
              <a:rPr lang="ru-RU" dirty="0"/>
              <a:t>Вносит в Палату Представителей предложения по изменению Конституции; </a:t>
            </a:r>
            <a:endParaRPr lang="ru-RU" dirty="0"/>
          </a:p>
          <a:p>
            <a:r>
              <a:rPr lang="ru-RU" dirty="0"/>
              <a:t>Принимает решения о смещении с должности Президента в случае систематического или грубого нарушения Конституции либо совершения государственной измены или иного тяжкого преступления;</a:t>
            </a:r>
            <a:endParaRPr lang="ru-RU" dirty="0"/>
          </a:p>
          <a:p>
            <a:r>
              <a:rPr lang="ru-RU" dirty="0"/>
              <a:t>Решения ВНС являются обязательными для исполнения и могут отменять правовые акты, противоречащие интересам национальной безопасности, за исключением актов судебных органов. </a:t>
            </a:r>
            <a:endParaRPr lang="ru-RU" dirty="0"/>
          </a:p>
          <a:p>
            <a:endParaRPr lang="ru-RU" dirty="0"/>
          </a:p>
        </p:txBody>
      </p:sp>
      <p:pic>
        <p:nvPicPr>
          <p:cNvPr id="5122" name="Picture 2" descr="https://obetomnegovoryat.ru/wp-content/uploads/2021/02/j-rwfxr5qks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8167" y="2080366"/>
            <a:ext cx="4828797" cy="2664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03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b="1" dirty="0" lang="ru-RU"/>
              <a:t>Переходные положения: </a:t>
            </a:r>
            <a:r>
              <a:rPr dirty="0" lang="ru-RU"/>
              <a:t/>
            </a:r>
            <a:br>
              <a:rPr dirty="0" lang="ru-RU"/>
            </a:br>
            <a:endParaRPr dirty="0" lang="ru-RU"/>
          </a:p>
        </p:txBody>
      </p:sp>
      <p:sp>
        <p:nvSpPr>
          <p:cNvPr id="3" name="Объект 2"/>
          <p:cNvSpPr>
            <a:spLocks noGrp="1"/>
          </p:cNvSpPr>
          <p:nvPr>
            <p:ph idx="1" sz="half"/>
          </p:nvPr>
        </p:nvSpPr>
        <p:spPr>
          <a:xfrm>
            <a:off x="1103312" y="1666225"/>
            <a:ext cx="4961058" cy="4403090"/>
          </a:xfrm>
        </p:spPr>
        <p:txBody>
          <a:bodyPr/>
          <a:lstStyle/>
          <a:p>
            <a:r>
              <a:rPr dirty="0" lang="ru-RU" sz="2400"/>
              <a:t>Государственные органы (должностные лица) сохраняют свои полномочия на срок, на который они были образованы (избраны, назначены), либо до прекращения их полномочий в установленном порядке. </a:t>
            </a:r>
            <a:endParaRPr dirty="0" lang="ru-RU" sz="2400"/>
          </a:p>
          <a:p>
            <a:pPr indent="0" marL="0">
              <a:buNone/>
            </a:pPr>
            <a:endParaRPr dirty="0" lang="ru-RU"/>
          </a:p>
        </p:txBody>
      </p:sp>
      <p:pic>
        <p:nvPicPr>
          <p:cNvPr descr="https://rusdialog.ru/images/news/1b7c9be147a7019d1788745600167922.jpg" id="6146" name="Picture 2"/>
          <p:cNvPicPr>
            <a:picLocks noChangeArrowheads="1" noChangeAspect="1" noGrp="1"/>
          </p:cNvPicPr>
          <p:nvPr>
            <p:ph idx="2" sz="half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/>
          <a:stretch/>
        </p:blipFill>
        <p:spPr bwMode="auto">
          <a:xfrm>
            <a:off x="6824556" y="1769742"/>
            <a:ext cx="4251761" cy="341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38433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ИСТОРИЯ ВОПРОСА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74" y="2380413"/>
            <a:ext cx="5655114" cy="3232178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452558" y="1354347"/>
            <a:ext cx="5132717" cy="4977441"/>
          </a:xfrm>
        </p:spPr>
        <p:txBody>
          <a:bodyPr/>
          <a:lstStyle/>
          <a:p>
            <a:r>
              <a:rPr lang="ru-RU" b="1" dirty="0"/>
              <a:t>Первые шаги. </a:t>
            </a:r>
            <a:endParaRPr lang="ru-RU" dirty="0"/>
          </a:p>
          <a:p>
            <a:r>
              <a:rPr lang="ru-RU" dirty="0"/>
              <a:t>Первые поручения по подготовке потенциальных изменений в Основной Закон были даны Президентом в середине 2017 года. Публично информация о грядущей конституционной реформе была анонсирована Александром Лукашенко 1 марта 2019 года во время «Большого Разговора» Главы государства с журналистами. К этому же периоду времени относятся первые публикации прессы по данному вопросу, имеющие своей целью анализ </a:t>
            </a:r>
            <a:r>
              <a:rPr lang="ru-RU" dirty="0" err="1"/>
              <a:t>причинно</a:t>
            </a:r>
            <a:r>
              <a:rPr lang="ru-RU" dirty="0"/>
              <a:t> – следственных связей происходящих событий.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1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2" y="785005"/>
            <a:ext cx="5012816" cy="5471334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Исполнители.</a:t>
            </a:r>
            <a:endParaRPr lang="ru-RU" dirty="0"/>
          </a:p>
          <a:p>
            <a:r>
              <a:rPr lang="ru-RU" dirty="0"/>
              <a:t>Подготовить проект изменений была уполномочена группа специалистов в составе Конституционного Суда. </a:t>
            </a:r>
            <a:endParaRPr lang="ru-RU" dirty="0"/>
          </a:p>
          <a:p>
            <a:r>
              <a:rPr lang="be-BY" b="1" dirty="0"/>
              <a:t>Что </a:t>
            </a:r>
            <a:r>
              <a:rPr lang="ru-RU" b="1" dirty="0"/>
              <a:t>планировалось изменить? </a:t>
            </a:r>
            <a:endParaRPr lang="ru-RU" dirty="0"/>
          </a:p>
          <a:p>
            <a:r>
              <a:rPr lang="ru-RU" dirty="0"/>
              <a:t>Предполагалось «разгрузить» институт Президента с параллельным усилением полномочий исполнительной и законодательной власти, а также органов местного самоуправления. </a:t>
            </a:r>
            <a:endParaRPr lang="ru-RU" dirty="0" smtClean="0"/>
          </a:p>
          <a:p>
            <a:r>
              <a:rPr lang="ru-RU" b="1" dirty="0"/>
              <a:t>Сроки.</a:t>
            </a:r>
            <a:endParaRPr lang="ru-RU" dirty="0"/>
          </a:p>
          <a:p>
            <a:r>
              <a:rPr lang="ru-RU" dirty="0"/>
              <a:t>По словам Лукашенко, изменения в Конституцию могут быть приняты в течение ближайших 5 лет, однако маловероятно, что это произойдет в ближайшие 2 года, когда в Беларуси запланированы президентские и парламентские выборы.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14868" y="923026"/>
            <a:ext cx="4477110" cy="5091772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Разоблачение дезинформации.</a:t>
            </a:r>
            <a:endParaRPr lang="ru-RU" dirty="0"/>
          </a:p>
          <a:p>
            <a:r>
              <a:rPr lang="ru-RU" dirty="0"/>
              <a:t>Таким образом, инсинуации деструктивных источников информации о том, что реформа Конституции стала ситуационной реакцией властей на попытку мятежа после президентских выборов 2020 года и преследовала своей целью отвлечение общества от протестной активности, является грубой ложью, так как исторические факты свидетельствуют о том, что планы конституционных преобразований появились у руководства страны задолго до выборов и никак не связывались с электоральной кампанией.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84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5620" y="452718"/>
            <a:ext cx="9404723" cy="1400530"/>
          </a:xfrm>
        </p:spPr>
        <p:txBody>
          <a:bodyPr/>
          <a:lstStyle/>
          <a:p>
            <a:r>
              <a:rPr lang="ru-RU" b="1" dirty="0"/>
              <a:t>ЗАЧЕМ МЕНЯТЬ КОНСТИТУЦИЮ?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6881" y="1525738"/>
            <a:ext cx="4797156" cy="4549445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Адаптация к веяниям времени в свете возникновения новых рисков, вызовов и угроз, а также новых типов правоотношений. Например, пандемия, гибридные виды внешней агрессии, угрозы традиционной семье, правоотношения в цифровой сфере и пр. </a:t>
            </a:r>
          </a:p>
          <a:p>
            <a:pPr lvl="0"/>
            <a:r>
              <a:rPr lang="ru-RU" dirty="0"/>
              <a:t>Обеспечение стабильного суверенного развития, преемственности власти и курса на современном переходном историческом этапе белорусской государственности.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521571" y="1525738"/>
            <a:ext cx="4693830" cy="4635709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Развитие народовластия, закрепление социального характера государства, расширение полномочий Парламента, Правительства, органов местного самоуправления. </a:t>
            </a:r>
          </a:p>
          <a:p>
            <a:pPr lvl="0"/>
            <a:r>
              <a:rPr lang="ru-RU" dirty="0"/>
              <a:t>Укрепление суверенитета и обороноспособности Республики Беларусь на основе исторической памяти и традиционных ценностей белорусского народа.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039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Зарубежный опыт.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075" y="1683396"/>
            <a:ext cx="8256348" cy="4642606"/>
          </a:xfrm>
        </p:spPr>
      </p:pic>
    </p:spTree>
    <p:extLst>
      <p:ext uri="{BB962C8B-B14F-4D97-AF65-F5344CB8AC3E}">
        <p14:creationId xmlns:p14="http://schemas.microsoft.com/office/powerpoint/2010/main" val="19603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Зарубежный опыт.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Постсоветское пространство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415" y="1974515"/>
            <a:ext cx="8152831" cy="4584399"/>
          </a:xfrm>
        </p:spPr>
      </p:pic>
    </p:spTree>
    <p:extLst>
      <p:ext uri="{BB962C8B-B14F-4D97-AF65-F5344CB8AC3E}">
        <p14:creationId xmlns:p14="http://schemas.microsoft.com/office/powerpoint/2010/main" val="337658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КОНСТИТУЦИОННАЯ КОМИССИЯ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00" y="1959948"/>
            <a:ext cx="5396357" cy="359757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3163" y="1544128"/>
            <a:ext cx="5408762" cy="4753155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Создание: </a:t>
            </a:r>
            <a:endParaRPr lang="ru-RU" dirty="0"/>
          </a:p>
          <a:p>
            <a:r>
              <a:rPr lang="ru-RU" dirty="0"/>
              <a:t>16 марта 2021 года был подписан указ об образовании Конституционной Комиссии в составе 36 человек, куда вошли представители государственных органов, юридической науки, общественных объединений, различных отраслей экономики и социальной сферы - заслуженные и авторитетные люди, имеющие активную гражданскую позицию.</a:t>
            </a:r>
            <a:endParaRPr lang="ru-RU" dirty="0"/>
          </a:p>
          <a:p>
            <a:r>
              <a:rPr lang="ru-RU" b="1" dirty="0"/>
              <a:t>Руководство: </a:t>
            </a:r>
            <a:endParaRPr lang="ru-RU" dirty="0"/>
          </a:p>
          <a:p>
            <a:r>
              <a:rPr lang="ru-RU" dirty="0"/>
              <a:t>Председателем Комиссии является Председатель Конституционного Суда, заслуженный юрист Беларуси Петр </a:t>
            </a:r>
            <a:r>
              <a:rPr lang="ru-RU" dirty="0" err="1"/>
              <a:t>Миклашевич</a:t>
            </a:r>
            <a:r>
              <a:rPr lang="ru-RU" dirty="0"/>
              <a:t>. Его заместители на посту председателя Комиссии – председатели Палаты представителей и Совета Республики Национального собрания Владимир Андрейченко и Наталья </a:t>
            </a:r>
            <a:r>
              <a:rPr lang="ru-RU" dirty="0" err="1"/>
              <a:t>Кочанова</a:t>
            </a:r>
            <a:r>
              <a:rPr lang="ru-RU" dirty="0"/>
              <a:t>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868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ИТОГИ РАБОТЫ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9429541" cy="4195763"/>
          </a:xfrm>
        </p:spPr>
        <p:txBody>
          <a:bodyPr>
            <a:normAutofit/>
          </a:bodyPr>
          <a:lstStyle/>
          <a:p>
            <a:r>
              <a:rPr lang="ru-RU" sz="3600" dirty="0"/>
              <a:t>Подвергнуты изменениям 77 статей Конституции, введено 11 новых статей, 1 новая Глава, а также полностью обновлен Раздел о заключительных и переходных положениях. Исключены 2 статьи Конституции.</a:t>
            </a:r>
            <a:endParaRPr lang="ru-RU" sz="3600" dirty="0"/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4130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КОНКРЕТНЫЕ ИЗМЕНЕНИЯ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11" y="2800105"/>
            <a:ext cx="5443886" cy="3154781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487064" y="1639019"/>
            <a:ext cx="5391510" cy="4813539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Ценностное содержание: </a:t>
            </a:r>
            <a:endParaRPr lang="ru-RU" dirty="0"/>
          </a:p>
          <a:p>
            <a:r>
              <a:rPr lang="ru-RU" dirty="0"/>
              <a:t>Понятие суверенитета вводится в преамбулу Конституции;</a:t>
            </a:r>
            <a:endParaRPr lang="ru-RU" dirty="0"/>
          </a:p>
          <a:p>
            <a:r>
              <a:rPr lang="ru-RU" dirty="0"/>
              <a:t>Государство обеспечивает сохранение исторической правды и памяти о героическом подвиге белорусского народа в годы Великой Отечественной Войны; </a:t>
            </a:r>
            <a:endParaRPr lang="ru-RU" dirty="0"/>
          </a:p>
          <a:p>
            <a:r>
              <a:rPr lang="ru-RU" dirty="0"/>
              <a:t>Проявление патриотизма, сохранение исторической памяти о героическом прошлом белорусского народа являются долгом каждого. </a:t>
            </a:r>
            <a:endParaRPr lang="ru-RU" dirty="0"/>
          </a:p>
          <a:p>
            <a:r>
              <a:rPr lang="ru-RU" dirty="0"/>
              <a:t>Брак как союз женщины и мужчины, семья, материнство, отцовство и детство находятся под защитой государства. Государство оказывает поддержку семьям с детьми;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315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45</TotalTime>
  <Words>981</Words>
  <Application>Microsoft Office PowerPoint</Application>
  <PresentationFormat>Широкоэкранный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Century Gothic</vt:lpstr>
      <vt:lpstr>Wingdings 3</vt:lpstr>
      <vt:lpstr>Ион</vt:lpstr>
      <vt:lpstr>Основные подходы в формировании проекта Конституции Республики Беларусь.  </vt:lpstr>
      <vt:lpstr>ИСТОРИЯ ВОПРОСА</vt:lpstr>
      <vt:lpstr>Презентация PowerPoint</vt:lpstr>
      <vt:lpstr>ЗАЧЕМ МЕНЯТЬ КОНСТИТУЦИЮ? </vt:lpstr>
      <vt:lpstr>Зарубежный опыт.  </vt:lpstr>
      <vt:lpstr>Зарубежный опыт.  Постсоветское пространство </vt:lpstr>
      <vt:lpstr>КОНСТИТУЦИОННАЯ КОМИССИЯ </vt:lpstr>
      <vt:lpstr>ИТОГИ РАБОТЫ </vt:lpstr>
      <vt:lpstr>КОНКРЕТНЫЕ ИЗМЕНЕНИЯ </vt:lpstr>
      <vt:lpstr>Социально-правовые аспекты:  </vt:lpstr>
      <vt:lpstr>Выборы и партийное строительство:  </vt:lpstr>
      <vt:lpstr>Институт президентской власти:  </vt:lpstr>
      <vt:lpstr>ВСЕБЕЛОРУССКОЕ НАРОДНОЕ СОБРАНИЕ. </vt:lpstr>
      <vt:lpstr>Презентация PowerPoint</vt:lpstr>
      <vt:lpstr>Переходные положения: 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2021-11-28T19:55:19Z</dcterms:created>
  <dcterms:modified xsi:type="dcterms:W3CDTF">2021-11-28T20:40:41Z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991384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