
<file path=[Content_Types].xml><?xml version="1.0" encoding="utf-8"?>
<Types xmlns="http://schemas.openxmlformats.org/package/2006/content-types">
  <Override ContentType="application/vnd.openxmlformats-officedocument.presentationml.slide+xml" PartName="/ppt/slides/slide29.xml"/>
  <Override ContentType="application/vnd.openxmlformats-officedocument.presentationml.notesSlide+xml" PartName="/ppt/notesSlides/notesSlide2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17.xml"/>
  <Override ContentType="application/vnd.ms-office.chartcolorstyle+xml" PartName="/ppt/charts/colors6.xml"/>
  <Override ContentType="application/vnd.openxmlformats-officedocument.presentationml.slide+xml" PartName="/ppt/slides/slide25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ms-office.chartstyle+xml" PartName="/ppt/charts/style11.xml"/>
  <Default ContentType="application/xml" Extension="xml"/>
  <Override ContentType="application/vnd.openxmlformats-officedocument.presentationml.slide+xml" PartName="/ppt/slides/slide14.xml"/>
  <Override ContentType="application/vnd.openxmlformats-officedocument.presentationml.slide+xml" PartName="/ppt/slides/slide32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24.xml"/>
  <Override ContentType="application/vnd.openxmlformats-officedocument.presentationml.notesSlide+xml" PartName="/ppt/notesSlides/notesSlide16.xml"/>
  <Override ContentType="application/vnd.openxmlformats-officedocument.drawingml.chart+xml" PartName="/ppt/charts/chart13.xml"/>
  <Override ContentType="application/vnd.ms-office.chartcolorstyle+xml" PartName="/ppt/charts/colors2.xml"/>
  <Override ContentType="application/vnd.openxmlformats-officedocument.presentationml.slide+xml" PartName="/ppt/slides/slide10.xml"/>
  <Override ContentType="application/vnd.openxmlformats-officedocument.presentationml.slide+xml" PartName="/ppt/slides/slide2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20.xml"/>
  <Override ContentType="application/vnd.ms-office.chartcolorstyle+xml" PartName="/ppt/charts/colors12.xml"/>
  <Override ContentType="application/vnd.openxmlformats-officedocument.drawingml.chart+xml" PartName="/ppt/charts/chart7.xml"/>
  <Override ContentType="application/vnd.openxmlformats-officedocument.presentationml.notesSlide+xml" PartName="/ppt/notesSlides/notesSlide12.xml"/>
  <Override ContentType="application/vnd.ms-office.chartstyle+xml" PartName="/ppt/charts/style9.xml"/>
  <Default ContentType="application/vnd.openxmlformats-officedocument.spreadsheetml.sheet" Extension="xlsx"/>
  <Override ContentType="application/vnd.openxmlformats-officedocument.drawingml.chart+xml" PartName="/ppt/charts/chart3.xml"/>
  <Override ContentType="application/vnd.openxmlformats-officedocument.presentationml.notesSlide+xml" PartName="/ppt/notesSlides/notesSlide7.xml"/>
  <Override ContentType="application/vnd.ms-office.chartstyle+xml" PartName="/ppt/charts/style5.xml"/>
  <Override ContentType="application/vnd.openxmlformats-officedocument.presentationml.slide+xml" PartName="/ppt/slides/slide7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officedocument.drawingml.chart+xml" PartName="/ppt/charts/chart1.xml"/>
  <Override ContentType="application/vnd.openxmlformats-officedocument.presentationml.notesSlide+xml" PartName="/ppt/notesSlides/notesSlide5.xml"/>
  <Override ContentType="application/vnd.ms-office.chartstyle+xml" PartName="/ppt/charts/style3.xml"/>
  <Override ContentType="application/vnd.openxmlformats-officedocument.presentationml.slideMaster+xml" PartName="/ppt/slideMasters/slideMaster2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+xml" PartName="/ppt/slides/slide28.xml"/>
  <Override ContentType="application/vnd.openxmlformats-officedocument.presentationml.slideLayout+xml" PartName="/ppt/slideLayouts/slideLayout7.xml"/>
  <Override ContentType="application/vnd.openxmlformats-officedocument.theme+xml" PartName="/ppt/theme/theme4.xml"/>
  <Default ContentType="image/png" Extension="png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ms-office.chartcolorstyle+xml" PartName="/ppt/charts/colors9.xml"/>
  <Override ContentType="application/vnd.ms-office.chartstyle+xml" PartName="/ppt/charts/style1.xml"/>
  <Override ContentType="application/vnd.openxmlformats-officedocument.presentationml.slide+xml" PartName="/ppt/slides/slide3.xml"/>
  <Override ContentType="application/vnd.openxmlformats-officedocument.presentationml.slide+xml" PartName="/ppt/slides/slide17.xml"/>
  <Override ContentType="application/vnd.openxmlformats-officedocument.presentationml.slide+xml" PartName="/ppt/slides/slide26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theme+xml" PartName="/ppt/theme/theme2.xml"/>
  <Override ContentType="application/vnd.ms-office.chartstyle+xml" PartName="/ppt/charts/style12.xml"/>
  <Override ContentType="application/vnd.ms-office.chartcolorstyle+xml" PartName="/ppt/charts/colors7.xml"/>
  <Override ContentType="application/vnd.openxmlformats-officedocument.presentationml.slide+xml" PartName="/ppt/slides/slide1.xml"/>
  <Override ContentType="application/vnd.openxmlformats-officedocument.presentationml.slide+xml" PartName="/ppt/slides/slide15.xml"/>
  <Override ContentType="application/vnd.openxmlformats-officedocument.presentationml.slide+xml" PartName="/ppt/slides/slide24.xml"/>
  <Override ContentType="application/vnd.openxmlformats-officedocument.presentationml.slide+xml" PartName="/ppt/slides/slide33.xml"/>
  <Override ContentType="application/vnd.openxmlformats-officedocument.presentationml.slide+xml" PartName="/ppt/slides/slide35.xml"/>
  <Override ContentType="application/vnd.openxmlformats-officedocument.presentationml.slideLayout+xml" PartName="/ppt/slideLayouts/slideLayout3.xml"/>
  <Default ContentType="image/jpeg" Extension="jpeg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5.xml"/>
  <Override ContentType="application/vnd.openxmlformats-officedocument.presentationml.notesSlide+xml" PartName="/ppt/notesSlides/notesSlide17.xml"/>
  <Override ContentType="application/vnd.ms-office.chartcolorstyle+xml" PartName="/ppt/charts/colors5.xml"/>
  <Override ContentType="application/vnd.ms-office.chartstyle+xml" PartName="/ppt/charts/style10.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22.xml"/>
  <Override ContentType="application/vnd.openxmlformats-officedocument.presentationml.slide+xml" PartName="/ppt/slides/slide3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3.xml"/>
  <Override ContentType="application/vnd.openxmlformats-officedocument.presentationml.notesSlide+xml" PartName="/ppt/notesSlides/notesSlide15.xml"/>
  <Override ContentType="application/vnd.openxmlformats-officedocument.extended-properties+xml" PartName="/docProps/app.xml"/>
  <Override ContentType="application/vnd.ms-office.chartcolorstyle+xml" PartName="/ppt/charts/colors3.xml"/>
  <Override ContentType="application/vnd.openxmlformats-officedocument.presentationml.slide+xml" PartName="/ppt/slides/slide11.xml"/>
  <Override ContentType="application/vnd.openxmlformats-officedocument.presentationml.slide+xml" PartName="/ppt/slides/slide20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21.xml"/>
  <Override ContentType="application/vnd.openxmlformats-officedocument.presentationml.notesSlide+xml" PartName="/ppt/notesSlides/notesSlide13.xml"/>
  <Override ContentType="application/vnd.openxmlformats-officedocument.drawingml.chart+xml" PartName="/ppt/charts/chart8.xml"/>
  <Override ContentType="application/vnd.openxmlformats-officedocument.drawingml.chart+xml" PartName="/ppt/charts/chart12.xml"/>
  <Default ContentType="image/vnd.ms-photo" Extension="wdp"/>
  <Override ContentType="application/vnd.ms-office.chartcolorstyle+xml" PartName="/ppt/charts/colors1.xml"/>
  <Override ContentType="application/vnd.ms-office.chartcolorstyle+xml" PartName="/ppt/charts/colors11.xml"/>
  <Override ContentType="application/vnd.openxmlformats-officedocument.presentationml.slideLayout+xml" PartName="/ppt/slideLayouts/slideLayout10.xml"/>
  <Override ContentType="application/vnd.openxmlformats-officedocument.drawingml.chart+xml" PartName="/ppt/charts/chart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1.xml"/>
  <Override ContentType="application/vnd.openxmlformats-officedocument.drawingml.chart+xml" PartName="/ppt/charts/chart10.xml"/>
  <Override ContentType="application/vnd.ms-office.chartstyle+xml" PartName="/ppt/charts/style8.xml"/>
  <Override ContentType="application/vnd.openxmlformats-officedocument.presentationml.notesSlide+xml" PartName="/ppt/notesSlides/notesSlide6.xml"/>
  <Override ContentType="application/vnd.openxmlformats-officedocument.drawingml.chart+xml" PartName="/ppt/charts/chart4.xml"/>
  <Override ContentType="application/vnd.ms-office.chartstyle+xml" PartName="/ppt/charts/style6.xml"/>
  <Override ContentType="application/vnd.openxmlformats-officedocument.presentationml.slide+xml" PartName="/ppt/slides/slide8.xml"/>
  <Override ContentType="application/vnd.openxmlformats-officedocument.presentationml.handoutMaster+xml" PartName="/ppt/handoutMasters/handoutMaster1.xml"/>
  <Override ContentType="application/vnd.openxmlformats-officedocument.drawingml.chart+xml" PartName="/ppt/charts/chart2.xml"/>
  <Override ContentType="application/vnd.openxmlformats-officedocument.presentationml.notesSlide+xml" PartName="/ppt/notesSlides/notesSlide4.xml"/>
  <Override ContentType="application/vnd.openxmlformats-package.core-properties+xml" PartName="/docProps/core.xml"/>
  <Override ContentType="application/vnd.ms-office.chartstyle+xml" PartName="/ppt/charts/style4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19.xml"/>
  <Override ContentType="application/vnd.ms-office.chartcolorstyle+xml" PartName="/ppt/charts/colors8.xml"/>
  <Override ContentType="application/vnd.ms-office.chartstyle+xml" PartName="/ppt/charts/style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27.xml"/>
  <Override ContentType="application/vnd.openxmlformats-officedocument.presentationml.slideLayout+xml" PartName="/ppt/slideLayouts/slideLayout4.xml"/>
  <Override ContentType="application/vnd.openxmlformats-officedocument.theme+xml" PartName="/ppt/theme/theme3.xml"/>
  <Override ContentType="application/vnd.openxmlformats-officedocument.presentationml.slide+xml" PartName="/ppt/slides/slide2.xml"/>
  <Override ContentType="application/vnd.openxmlformats-officedocument.presentationml.slide+xml" PartName="/ppt/slides/slide16.xml"/>
  <Override ContentType="application/vnd.openxmlformats-officedocument.presentationml.slide+xml" PartName="/ppt/slides/slide34.xml"/>
  <Override ContentType="application/vnd.openxmlformats-officedocument.presentationml.slideLayout+xml" PartName="/ppt/slideLayouts/slideLayout15.xml"/>
  <Override ContentType="application/vnd.openxmlformats-officedocument.presentationml.notesSlide+xml" PartName="/ppt/notesSlides/notesSlide18.xml"/>
  <Override ContentType="application/vnd.ms-office.chartcolorstyle+xml" PartName="/ppt/charts/colors4.xml"/>
  <Default ContentType="application/vnd.openxmlformats-package.relationships+xml" Extension="rels"/>
  <Override ContentType="application/vnd.openxmlformats-officedocument.presentationml.slide+xml" PartName="/ppt/slides/slide23.xml"/>
  <Override ContentType="application/vnd.openxmlformats-officedocument.presentationml.slideLayout+xml" PartName="/ppt/slideLayouts/slideLayout22.xml"/>
  <Override ContentType="application/vnd.openxmlformats-officedocument.presentationml.slide+xml" PartName="/ppt/slides/slide12.xml"/>
  <Override ContentType="application/vnd.openxmlformats-officedocument.presentationml.slide+xml" PartName="/ppt/slides/slide30.xml"/>
  <Override ContentType="application/vnd.openxmlformats-officedocument.presentationml.slideLayout+xml" PartName="/ppt/slideLayouts/slideLayout11.xml"/>
  <Override ContentType="application/vnd.openxmlformats-officedocument.presentationml.notesSlide+xml" PartName="/ppt/notesSlides/notesSlide14.xml"/>
  <Override ContentType="application/vnd.openxmlformats-officedocument.drawingml.chart+xml" PartName="/ppt/charts/chart9.xml"/>
  <Override ContentType="application/vnd.openxmlformats-officedocument.drawingml.chart+xml" PartName="/ppt/charts/chart11.xml"/>
  <Override ContentType="application/vnd.openxmlformats-officedocument.presentationml.notesSlide+xml" PartName="/ppt/notesSlides/notesSlide9.xml"/>
  <Override ContentType="application/vnd.ms-office.chartcolorstyle+xml" PartName="/ppt/charts/colors10.xml"/>
  <Override ContentType="application/vnd.ms-office.chartstyle+xml" PartName="/ppt/charts/style7.xml"/>
  <Override ContentType="application/vnd.openxmlformats-officedocument.drawingml.chart+xml" PartName="/ppt/charts/chart5.xml"/>
  <Override ContentType="application/vnd.openxmlformats-officedocument.presentationml.notesSlide+xml" PartName="/ppt/notesSlides/notesSlide10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61" r:id="rId2"/>
  </p:sldMasterIdLst>
  <p:notesMasterIdLst>
    <p:notesMasterId r:id="rId38"/>
  </p:notesMasterIdLst>
  <p:handoutMasterIdLst>
    <p:handoutMasterId r:id="rId39"/>
  </p:handoutMasterIdLst>
  <p:sldIdLst>
    <p:sldId id="449" r:id="rId3"/>
    <p:sldId id="450" r:id="rId4"/>
    <p:sldId id="451" r:id="rId5"/>
    <p:sldId id="452" r:id="rId6"/>
    <p:sldId id="453" r:id="rId7"/>
    <p:sldId id="364" r:id="rId8"/>
    <p:sldId id="428" r:id="rId9"/>
    <p:sldId id="316" r:id="rId10"/>
    <p:sldId id="448" r:id="rId11"/>
    <p:sldId id="455" r:id="rId12"/>
    <p:sldId id="409" r:id="rId13"/>
    <p:sldId id="406" r:id="rId14"/>
    <p:sldId id="429" r:id="rId15"/>
    <p:sldId id="370" r:id="rId16"/>
    <p:sldId id="398" r:id="rId17"/>
    <p:sldId id="371" r:id="rId18"/>
    <p:sldId id="430" r:id="rId19"/>
    <p:sldId id="339" r:id="rId20"/>
    <p:sldId id="432" r:id="rId21"/>
    <p:sldId id="420" r:id="rId22"/>
    <p:sldId id="413" r:id="rId23"/>
    <p:sldId id="411" r:id="rId24"/>
    <p:sldId id="421" r:id="rId25"/>
    <p:sldId id="443" r:id="rId26"/>
    <p:sldId id="415" r:id="rId27"/>
    <p:sldId id="434" r:id="rId28"/>
    <p:sldId id="423" r:id="rId29"/>
    <p:sldId id="387" r:id="rId30"/>
    <p:sldId id="374" r:id="rId31"/>
    <p:sldId id="435" r:id="rId32"/>
    <p:sldId id="425" r:id="rId33"/>
    <p:sldId id="376" r:id="rId34"/>
    <p:sldId id="404" r:id="rId35"/>
    <p:sldId id="445" r:id="rId36"/>
    <p:sldId id="392" r:id="rId37"/>
  </p:sldIdLst>
  <p:sldSz cx="9144000" cy="5143500" type="screen16x9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Раздел по умолчанию" id="{0A7E1428-733D-42C9-AB84-69F34A5FA254}">
          <p14:sldIdLst>
            <p14:sldId id="449"/>
            <p14:sldId id="450"/>
            <p14:sldId id="451"/>
            <p14:sldId id="452"/>
            <p14:sldId id="453"/>
            <p14:sldId id="364"/>
            <p14:sldId id="428"/>
            <p14:sldId id="316"/>
            <p14:sldId id="448"/>
            <p14:sldId id="455"/>
            <p14:sldId id="409"/>
            <p14:sldId id="406"/>
            <p14:sldId id="429"/>
            <p14:sldId id="370"/>
            <p14:sldId id="398"/>
            <p14:sldId id="371"/>
            <p14:sldId id="430"/>
            <p14:sldId id="339"/>
            <p14:sldId id="432"/>
            <p14:sldId id="420"/>
            <p14:sldId id="413"/>
            <p14:sldId id="411"/>
            <p14:sldId id="421"/>
            <p14:sldId id="443"/>
            <p14:sldId id="415"/>
            <p14:sldId id="434"/>
            <p14:sldId id="423"/>
            <p14:sldId id="387"/>
            <p14:sldId id="374"/>
            <p14:sldId id="435"/>
            <p14:sldId id="425"/>
            <p14:sldId id="376"/>
            <p14:sldId id="404"/>
            <p14:sldId id="445"/>
            <p14:sldId id="392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375FDD"/>
    <a:srgbClr val="1F06D8"/>
    <a:srgbClr val="3B953B"/>
    <a:srgbClr val="6EB517"/>
    <a:srgbClr val="60732F"/>
    <a:srgbClr val="245A24"/>
    <a:srgbClr val="8D5CA8"/>
    <a:srgbClr val="FFFF99"/>
    <a:srgbClr val="740000"/>
    <a:srgbClr val="42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38B1855-1B75-4FBE-930C-398BA8C253C6}" styleName="Стиль из темы 2 - акцент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A488322-F2BA-4B5B-9748-0D474271808F}" styleName="Средний стиль 3 -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505E3EF-67EA-436B-97B2-0124C06EBD24}" styleName="Средний стиль 4 —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 autoAdjust="0"/>
    <p:restoredTop sz="68785" autoAdjust="0"/>
  </p:normalViewPr>
  <p:slideViewPr>
    <p:cSldViewPr>
      <p:cViewPr varScale="1">
        <p:scale>
          <a:sx n="155" d="100"/>
          <a:sy n="155" d="100"/>
        </p:scale>
        <p:origin x="-354" y="-9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8232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ableStyles" Target="tableStyles.xml"/></Relationships>
</file>

<file path=ppt/charts/_rels/chart1.xml.rels><?xml version="1.0" encoding="UTF-8" standalone="yes" ?><Relationships xmlns="http://schemas.openxmlformats.org/package/2006/relationships"><Relationship Id="rId3" Target="style1.xml" Type="http://schemas.microsoft.com/office/2011/relationships/chartStyle"/><Relationship Id="rId2" Target="colors1.xml" Type="http://schemas.microsoft.com/office/2011/relationships/chartColorStyle"/><Relationship Id="rId1" Target="NULL" TargetMode="External" Type="http://schemas.openxmlformats.org/officeDocument/2006/relationships/oleObject"/></Relationships>
</file>

<file path=ppt/charts/_rels/chart10.xml.rels><?xml version="1.0" encoding="UTF-8" standalone="yes" ?><Relationships xmlns="http://schemas.openxmlformats.org/package/2006/relationships"><Relationship Id="rId3" Target="style10.xml" Type="http://schemas.microsoft.com/office/2011/relationships/chartStyle"/><Relationship Id="rId2" Target="colors10.xml" Type="http://schemas.microsoft.com/office/2011/relationships/chartColorStyle"/><Relationship Id="rId1" Target="NULL" TargetMode="External" Type="http://schemas.openxmlformats.org/officeDocument/2006/relationships/oleObject"/></Relationships>
</file>

<file path=ppt/charts/_rels/chart11.xml.rels><?xml version="1.0" encoding="UTF-8" standalone="yes" ?><Relationships xmlns="http://schemas.openxmlformats.org/package/2006/relationships"><Relationship Id="rId1" Target="NULL" TargetMode="External" Type="http://schemas.openxmlformats.org/officeDocument/2006/relationships/oleObject"/></Relationships>
</file>

<file path=ppt/charts/_rels/chart12.xml.rels><?xml version="1.0" encoding="UTF-8" standalone="yes" ?><Relationships xmlns="http://schemas.openxmlformats.org/package/2006/relationships"><Relationship Id="rId3" Target="style11.xml" Type="http://schemas.microsoft.com/office/2011/relationships/chartStyle"/><Relationship Id="rId2" Target="colors11.xml" Type="http://schemas.microsoft.com/office/2011/relationships/chartColorStyle"/><Relationship Id="rId1" Target="NULL" TargetMode="External" Type="http://schemas.openxmlformats.org/officeDocument/2006/relationships/oleObject"/></Relationships>
</file>

<file path=ppt/charts/_rels/chart13.xml.rels><?xml version="1.0" encoding="UTF-8" standalone="yes" ?><Relationships xmlns="http://schemas.openxmlformats.org/package/2006/relationships"><Relationship Id="rId3" Target="style12.xml" Type="http://schemas.microsoft.com/office/2011/relationships/chartStyle"/><Relationship Id="rId2" Target="colors12.xml" Type="http://schemas.microsoft.com/office/2011/relationships/chartColorStyle"/><Relationship Id="rId1" Target="NULL" TargetMode="External" Type="http://schemas.openxmlformats.org/officeDocument/2006/relationships/oleObject"/></Relationships>
</file>

<file path=ppt/charts/_rels/chart2.xml.rels><?xml version="1.0" encoding="UTF-8" standalone="yes" ?><Relationships xmlns="http://schemas.openxmlformats.org/package/2006/relationships"><Relationship Id="rId3" Target="style2.xml" Type="http://schemas.microsoft.com/office/2011/relationships/chartStyle"/><Relationship Id="rId2" Target="colors2.xml" Type="http://schemas.microsoft.com/office/2011/relationships/chartColorStyle"/><Relationship Id="rId1" Target="NULL" TargetMode="External" Type="http://schemas.openxmlformats.org/officeDocument/2006/relationships/oleObject"/></Relationships>
</file>

<file path=ppt/charts/_rels/chart3.xml.rels><?xml version="1.0" encoding="UTF-8" standalone="yes" ?><Relationships xmlns="http://schemas.openxmlformats.org/package/2006/relationships"><Relationship Id="rId3" Target="style3.xml" Type="http://schemas.microsoft.com/office/2011/relationships/chartStyle"/><Relationship Id="rId2" Target="colors3.xml" Type="http://schemas.microsoft.com/office/2011/relationships/chartColorStyle"/><Relationship Id="rId1" Target="NULL" TargetMode="External" Type="http://schemas.openxmlformats.org/officeDocument/2006/relationships/oleObject"/></Relationships>
</file>

<file path=ppt/charts/_rels/chart4.xml.rels><?xml version="1.0" encoding="UTF-8" standalone="yes" ?><Relationships xmlns="http://schemas.openxmlformats.org/package/2006/relationships"><Relationship Id="rId3" Target="style4.xml" Type="http://schemas.microsoft.com/office/2011/relationships/chartStyle"/><Relationship Id="rId2" Target="colors4.xml" Type="http://schemas.microsoft.com/office/2011/relationships/chartColorStyle"/><Relationship Id="rId1" Target="NULL" TargetMode="External" Type="http://schemas.openxmlformats.org/officeDocument/2006/relationships/oleObject"/></Relationships>
</file>

<file path=ppt/charts/_rels/chart5.xml.rels><?xml version="1.0" encoding="UTF-8" standalone="yes" ?><Relationships xmlns="http://schemas.openxmlformats.org/package/2006/relationships"><Relationship Id="rId3" Target="style5.xml" Type="http://schemas.microsoft.com/office/2011/relationships/chartStyle"/><Relationship Id="rId2" Target="colors5.xml" Type="http://schemas.microsoft.com/office/2011/relationships/chartColorStyle"/><Relationship Id="rId1" Target="NULL" TargetMode="External" Type="http://schemas.openxmlformats.org/officeDocument/2006/relationships/oleObject"/></Relationships>
</file>

<file path=ppt/charts/_rels/chart6.xml.rels><?xml version="1.0" encoding="UTF-8" standalone="yes" ?><Relationships xmlns="http://schemas.openxmlformats.org/package/2006/relationships"><Relationship Id="rId3" Target="style6.xml" Type="http://schemas.microsoft.com/office/2011/relationships/chartStyle"/><Relationship Id="rId2" Target="colors6.xml" Type="http://schemas.microsoft.com/office/2011/relationships/chartColorStyle"/><Relationship Id="rId1" Target="NULL" TargetMode="External" Type="http://schemas.openxmlformats.org/officeDocument/2006/relationships/oleObject"/></Relationships>
</file>

<file path=ppt/charts/_rels/chart7.xml.rels><?xml version="1.0" encoding="UTF-8" standalone="yes" ?><Relationships xmlns="http://schemas.openxmlformats.org/package/2006/relationships"><Relationship Id="rId3" Target="style7.xml" Type="http://schemas.microsoft.com/office/2011/relationships/chartStyle"/><Relationship Id="rId2" Target="colors7.xml" Type="http://schemas.microsoft.com/office/2011/relationships/chartColorStyle"/><Relationship Id="rId1" Target="NULL" TargetMode="External" Type="http://schemas.openxmlformats.org/officeDocument/2006/relationships/oleObject"/></Relationships>
</file>

<file path=ppt/charts/_rels/chart8.xml.rels><?xml version="1.0" encoding="UTF-8" standalone="yes" ?><Relationships xmlns="http://schemas.openxmlformats.org/package/2006/relationships"><Relationship Id="rId3" Target="style8.xml" Type="http://schemas.microsoft.com/office/2011/relationships/chartStyle"/><Relationship Id="rId2" Target="colors8.xml" Type="http://schemas.microsoft.com/office/2011/relationships/chartColorStyle"/><Relationship Id="rId1" Target="NULL" TargetMode="External" Type="http://schemas.openxmlformats.org/officeDocument/2006/relationships/oleObject"/></Relationships>
</file>

<file path=ppt/charts/_rels/chart9.xml.rels><?xml version="1.0" encoding="UTF-8" standalone="yes" ?><Relationships xmlns="http://schemas.openxmlformats.org/package/2006/relationships"><Relationship Id="rId3" Target="style9.xml" Type="http://schemas.microsoft.com/office/2011/relationships/chartStyle"/><Relationship Id="rId2" Target="colors9.xml" Type="http://schemas.microsoft.com/office/2011/relationships/chartColorStyle"/><Relationship Id="rId1" Target="NULL" TargetMode="External" Type="http://schemas.openxmlformats.org/officeDocument/2006/relationships/oleObject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5"/>
  <c:chart>
    <c:title>
      <c:tx>
        <c:rich>
          <a:bodyPr rot="0" spcFirstLastPara="1" vertOverflow="ellipsis" vert="horz" wrap="square" anchor="ctr" anchorCtr="1"/>
          <a:lstStyle/>
          <a:p>
            <a:pPr algn="l">
              <a:defRPr sz="14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ru-RU" sz="1400"/>
              <a:t>Численность населения, тыс. человек</a:t>
            </a:r>
          </a:p>
        </c:rich>
      </c:tx>
      <c:layout>
        <c:manualLayout>
          <c:xMode val="edge"/>
          <c:yMode val="edge"/>
          <c:x val="0.30260687620860183"/>
          <c:y val="2.3891356408244985E-2"/>
        </c:manualLayout>
      </c:layout>
      <c:spPr>
        <a:noFill/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0.102668544074813"/>
          <c:y val="0.15959075121345176"/>
          <c:w val="0.87134521285074651"/>
          <c:h val="0.61985752093692648"/>
        </c:manualLayout>
      </c:layout>
      <c:barChart>
        <c:barDir val="col"/>
        <c:grouping val="clustered"/>
        <c:ser>
          <c:idx val="0"/>
          <c:order val="0"/>
          <c:spPr>
            <a:solidFill>
              <a:schemeClr val="accent3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Лист1!$A$1:$F$1</c:f>
              <c:strCache>
                <c:ptCount val="6"/>
                <c:pt idx="0">
                  <c:v> </c:v>
                </c:pt>
                <c:pt idx="1">
                  <c:v>2015</c:v>
                </c:pt>
                <c:pt idx="2">
                  <c:v>2016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strCache>
            </c:strRef>
          </c:cat>
          <c:val>
            <c:numRef>
              <c:f>Лист1!$A$2:$F$2</c:f>
              <c:numCache>
                <c:formatCode>General</c:formatCode>
                <c:ptCount val="6"/>
                <c:pt idx="1">
                  <c:v>1407.9</c:v>
                </c:pt>
                <c:pt idx="2">
                  <c:v>1417.3</c:v>
                </c:pt>
                <c:pt idx="3">
                  <c:v>1428.5</c:v>
                </c:pt>
                <c:pt idx="4">
                  <c:v>1473.2</c:v>
                </c:pt>
                <c:pt idx="5">
                  <c:v>1473.3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A9A-407D-A36B-F971C97DAF10}"/>
            </c:ext>
          </c:extLst>
        </c:ser>
        <c:dLbls/>
        <c:gapWidth val="219"/>
        <c:overlap val="-27"/>
        <c:axId val="127269888"/>
        <c:axId val="127270272"/>
      </c:barChart>
      <c:catAx>
        <c:axId val="127269888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27270272"/>
        <c:crosses val="autoZero"/>
        <c:auto val="1"/>
        <c:lblAlgn val="ctr"/>
        <c:lblOffset val="100"/>
      </c:catAx>
      <c:valAx>
        <c:axId val="127270272"/>
        <c:scaling>
          <c:orientation val="minMax"/>
        </c:scaling>
        <c:delete val="1"/>
        <c:axPos val="l"/>
        <c:numFmt formatCode="General" sourceLinked="1"/>
        <c:majorTickMark val="none"/>
        <c:tickLblPos val="none"/>
        <c:crossAx val="1272698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 b="1">
          <a:solidFill>
            <a:schemeClr val="tx1"/>
          </a:solidFill>
        </a:defRPr>
      </a:pPr>
      <a:endParaRPr lang="ru-RU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5"/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ru-RU" sz="1200" b="1" i="0" u="none" strike="noStrike" baseline="0" dirty="0" smtClean="0">
                <a:solidFill>
                  <a:schemeClr val="tx1"/>
                </a:solidFill>
                <a:effectLst/>
              </a:rPr>
              <a:t>Общая заболеваемость хроническим алкоголизмом, на 100 тыс. населения</a:t>
            </a:r>
            <a:endParaRPr lang="ru-RU" sz="1200" b="1" dirty="0">
              <a:solidFill>
                <a:schemeClr val="tx1"/>
              </a:solidFill>
            </a:endParaRPr>
          </a:p>
        </c:rich>
      </c:tx>
      <c:layout>
        <c:manualLayout>
          <c:xMode val="edge"/>
          <c:yMode val="edge"/>
          <c:x val="0.15927697848387221"/>
          <c:y val="3.6690149426970048E-2"/>
        </c:manualLayout>
      </c:layout>
      <c:spPr>
        <a:noFill/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0.10167967448061334"/>
          <c:y val="0.24748073743017346"/>
          <c:w val="0.85716749064918762"/>
          <c:h val="0.65174804652666052"/>
        </c:manualLayout>
      </c:layout>
      <c:barChart>
        <c:barDir val="col"/>
        <c:grouping val="clustered"/>
        <c:ser>
          <c:idx val="0"/>
          <c:order val="0"/>
          <c:spPr>
            <a:solidFill>
              <a:schemeClr val="accent3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Лист1!$A$1:$B$1</c:f>
              <c:strCache>
                <c:ptCount val="2"/>
                <c:pt idx="0">
                  <c:v>2016</c:v>
                </c:pt>
                <c:pt idx="1">
                  <c:v>2020</c:v>
                </c:pt>
              </c:strCache>
            </c:strRef>
          </c:cat>
          <c:val>
            <c:numRef>
              <c:f>Лист1!$A$2:$B$2</c:f>
              <c:numCache>
                <c:formatCode>General</c:formatCode>
                <c:ptCount val="2"/>
                <c:pt idx="0">
                  <c:v>1804.1</c:v>
                </c:pt>
                <c:pt idx="1">
                  <c:v>1661.3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867-46A2-A7C4-1B1AA4474132}"/>
            </c:ext>
          </c:extLst>
        </c:ser>
        <c:dLbls/>
        <c:gapWidth val="219"/>
        <c:overlap val="-27"/>
        <c:axId val="223061888"/>
        <c:axId val="223063424"/>
      </c:barChart>
      <c:catAx>
        <c:axId val="223061888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23063424"/>
        <c:crosses val="autoZero"/>
        <c:auto val="1"/>
        <c:lblAlgn val="ctr"/>
        <c:lblOffset val="100"/>
      </c:catAx>
      <c:valAx>
        <c:axId val="223063424"/>
        <c:scaling>
          <c:orientation val="minMax"/>
        </c:scaling>
        <c:delete val="1"/>
        <c:axPos val="l"/>
        <c:numFmt formatCode="General" sourceLinked="1"/>
        <c:majorTickMark val="none"/>
        <c:tickLblPos val="none"/>
        <c:crossAx val="2230618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>
        <c:manualLayout>
          <c:layoutTarget val="inner"/>
          <c:xMode val="edge"/>
          <c:yMode val="edge"/>
          <c:x val="9.4957187553879718E-2"/>
          <c:y val="3.232249556812529E-2"/>
          <c:w val="0.89574041022979489"/>
          <c:h val="0.51088154287766363"/>
        </c:manualLayout>
      </c:layout>
      <c:barChart>
        <c:barDir val="col"/>
        <c:grouping val="clustered"/>
        <c:ser>
          <c:idx val="0"/>
          <c:order val="0"/>
          <c:spPr>
            <a:gradFill rotWithShape="1">
              <a:gsLst>
                <a:gs pos="0">
                  <a:schemeClr val="accent1">
                    <a:shade val="51000"/>
                    <a:satMod val="130000"/>
                  </a:schemeClr>
                </a:gs>
                <a:gs pos="80000">
                  <a:schemeClr val="accent1">
                    <a:shade val="93000"/>
                    <a:satMod val="130000"/>
                  </a:schemeClr>
                </a:gs>
                <a:gs pos="100000">
                  <a:schemeClr val="accent1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dLbls>
            <c:dLbl>
              <c:idx val="2"/>
              <c:layout>
                <c:manualLayout>
                  <c:x val="1.4054120092566603E-3"/>
                  <c:y val="-1.2574929748719245E-2"/>
                </c:manualLayout>
              </c:layout>
              <c:dLblPos val="outEnd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DF37-47BE-A8DE-FA6EBB1FE2FE}"/>
                </c:ext>
              </c:extLst>
            </c:dLbl>
            <c:dLbl>
              <c:idx val="3"/>
              <c:layout>
                <c:manualLayout>
                  <c:x val="-2.8108240185133982E-3"/>
                  <c:y val="8.3930229933085569E-3"/>
                </c:manualLayout>
              </c:layout>
              <c:dLblPos val="outEnd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DF37-47BE-A8DE-FA6EBB1FE2FE}"/>
                </c:ext>
              </c:extLst>
            </c:dLbl>
            <c:dLbl>
              <c:idx val="5"/>
              <c:layout>
                <c:manualLayout>
                  <c:x val="1.4054120092566857E-3"/>
                  <c:y val="-2.5149859497438469E-2"/>
                </c:manualLayout>
              </c:layout>
              <c:dLblPos val="outEnd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DF37-47BE-A8DE-FA6EBB1FE2FE}"/>
                </c:ext>
              </c:extLst>
            </c:dLbl>
            <c:dLbl>
              <c:idx val="7"/>
              <c:layout>
                <c:manualLayout>
                  <c:x val="-1.494654843593789E-3"/>
                  <c:y val="2.3004690300111583E-2"/>
                </c:manualLayout>
              </c:layout>
              <c:dLblPos val="outEnd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0BAD-4811-B65C-3A2463E53D3B}"/>
                </c:ext>
              </c:extLst>
            </c:dLbl>
            <c:dLbl>
              <c:idx val="8"/>
              <c:layout>
                <c:manualLayout>
                  <c:x val="1.494654843593789E-3"/>
                  <c:y val="1.9170575250093021E-2"/>
                </c:manualLayout>
              </c:layout>
              <c:dLblPos val="outEnd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0BAD-4811-B65C-3A2463E53D3B}"/>
                </c:ext>
              </c:extLst>
            </c:dLbl>
            <c:dLbl>
              <c:idx val="9"/>
              <c:layout>
                <c:manualLayout>
                  <c:x val="0"/>
                  <c:y val="-1.1502345150055791E-2"/>
                </c:manualLayout>
              </c:layout>
              <c:dLblPos val="outEnd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0BAD-4811-B65C-3A2463E53D3B}"/>
                </c:ext>
              </c:extLst>
            </c:dLbl>
            <c:dLbl>
              <c:idx val="10"/>
              <c:layout>
                <c:manualLayout>
                  <c:x val="2.9893096871876326E-3"/>
                  <c:y val="2.6838805350130206E-2"/>
                </c:manualLayout>
              </c:layout>
              <c:dLblPos val="outEnd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0BAD-4811-B65C-3A2463E53D3B}"/>
                </c:ext>
              </c:extLst>
            </c:dLbl>
            <c:dLbl>
              <c:idx val="17"/>
              <c:layout>
                <c:manualLayout>
                  <c:x val="-2.9893096871875797E-3"/>
                  <c:y val="-7.5565275355878568E-4"/>
                </c:manualLayout>
              </c:layout>
              <c:dLblPos val="outEnd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0BAD-4811-B65C-3A2463E53D3B}"/>
                </c:ext>
              </c:extLst>
            </c:dLbl>
            <c:dLbl>
              <c:idx val="18"/>
              <c:layout>
                <c:manualLayout>
                  <c:x val="8.9193864524479509E-5"/>
                  <c:y val="1.8215380291986983E-2"/>
                </c:manualLayout>
              </c:layout>
              <c:dLblPos val="outEnd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0BAD-4811-B65C-3A2463E53D3B}"/>
                </c:ext>
              </c:extLst>
            </c:dLbl>
            <c:dLbl>
              <c:idx val="19"/>
              <c:layout>
                <c:manualLayout>
                  <c:x val="-1.4946548435936782E-3"/>
                  <c:y val="-1.0589101210976589E-2"/>
                </c:manualLayout>
              </c:layout>
              <c:dLblPos val="outEnd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0BAD-4811-B65C-3A2463E53D3B}"/>
                </c:ext>
              </c:extLst>
            </c:dLbl>
            <c:dLbl>
              <c:idx val="24"/>
              <c:layout>
                <c:manualLayout>
                  <c:x val="0"/>
                  <c:y val="1.7084326892317907E-2"/>
                </c:manualLayout>
              </c:layout>
              <c:dLblPos val="outEnd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BAD-4811-B65C-3A2463E53D3B}"/>
                </c:ext>
              </c:extLst>
            </c:dLbl>
            <c:numFmt formatCode="#,##0.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Sheet1!$A$1:$X$1</c:f>
              <c:strCache>
                <c:ptCount val="24"/>
                <c:pt idx="0">
                  <c:v>Березинский</c:v>
                </c:pt>
                <c:pt idx="1">
                  <c:v>Борисовский</c:v>
                </c:pt>
                <c:pt idx="2">
                  <c:v>Вилейский</c:v>
                </c:pt>
                <c:pt idx="3">
                  <c:v>Воложинский</c:v>
                </c:pt>
                <c:pt idx="4">
                  <c:v>Дзержинский</c:v>
                </c:pt>
                <c:pt idx="5">
                  <c:v>Клецкий</c:v>
                </c:pt>
                <c:pt idx="6">
                  <c:v>Копыльский</c:v>
                </c:pt>
                <c:pt idx="7">
                  <c:v>Крупский</c:v>
                </c:pt>
                <c:pt idx="8">
                  <c:v>Логойский</c:v>
                </c:pt>
                <c:pt idx="9">
                  <c:v>Любанский</c:v>
                </c:pt>
                <c:pt idx="10">
                  <c:v>Минский</c:v>
                </c:pt>
                <c:pt idx="11">
                  <c:v>Молодечненский</c:v>
                </c:pt>
                <c:pt idx="12">
                  <c:v>Мядельский</c:v>
                </c:pt>
                <c:pt idx="13">
                  <c:v>Несвижский</c:v>
                </c:pt>
                <c:pt idx="14">
                  <c:v>Пуховичский</c:v>
                </c:pt>
                <c:pt idx="15">
                  <c:v>Слуцкий</c:v>
                </c:pt>
                <c:pt idx="16">
                  <c:v>Смолевичский</c:v>
                </c:pt>
                <c:pt idx="17">
                  <c:v>Солигорский</c:v>
                </c:pt>
                <c:pt idx="18">
                  <c:v>Стародорожский</c:v>
                </c:pt>
                <c:pt idx="19">
                  <c:v>Столбцовский</c:v>
                </c:pt>
                <c:pt idx="20">
                  <c:v>Узденский</c:v>
                </c:pt>
                <c:pt idx="21">
                  <c:v>Червенский</c:v>
                </c:pt>
                <c:pt idx="22">
                  <c:v>г. Жодино</c:v>
                </c:pt>
                <c:pt idx="23">
                  <c:v>Минская область</c:v>
                </c:pt>
              </c:strCache>
            </c:strRef>
          </c:cat>
          <c:val>
            <c:numRef>
              <c:f>Sheet1!$A$2:$X$2</c:f>
              <c:numCache>
                <c:formatCode>General</c:formatCode>
                <c:ptCount val="24"/>
                <c:pt idx="0">
                  <c:v>12.8</c:v>
                </c:pt>
                <c:pt idx="1">
                  <c:v>9.8000000000000007</c:v>
                </c:pt>
                <c:pt idx="2">
                  <c:v>7.4</c:v>
                </c:pt>
                <c:pt idx="3">
                  <c:v>6.5</c:v>
                </c:pt>
                <c:pt idx="4">
                  <c:v>12.6</c:v>
                </c:pt>
                <c:pt idx="5">
                  <c:v>7.4</c:v>
                </c:pt>
                <c:pt idx="6">
                  <c:v>9.4</c:v>
                </c:pt>
                <c:pt idx="7">
                  <c:v>11.6</c:v>
                </c:pt>
                <c:pt idx="8">
                  <c:v>11.7</c:v>
                </c:pt>
                <c:pt idx="9">
                  <c:v>12.3</c:v>
                </c:pt>
                <c:pt idx="10">
                  <c:v>12.3</c:v>
                </c:pt>
                <c:pt idx="11">
                  <c:v>8.7000000000000011</c:v>
                </c:pt>
                <c:pt idx="12">
                  <c:v>11.5</c:v>
                </c:pt>
                <c:pt idx="13">
                  <c:v>9.7000000000000011</c:v>
                </c:pt>
                <c:pt idx="14">
                  <c:v>10.8</c:v>
                </c:pt>
                <c:pt idx="15">
                  <c:v>10.6</c:v>
                </c:pt>
                <c:pt idx="16">
                  <c:v>8.2000000000000011</c:v>
                </c:pt>
                <c:pt idx="17">
                  <c:v>12.6</c:v>
                </c:pt>
                <c:pt idx="18">
                  <c:v>10.3</c:v>
                </c:pt>
                <c:pt idx="19">
                  <c:v>10.7</c:v>
                </c:pt>
                <c:pt idx="20">
                  <c:v>8.5</c:v>
                </c:pt>
                <c:pt idx="21">
                  <c:v>11</c:v>
                </c:pt>
                <c:pt idx="22" formatCode="0.00">
                  <c:v>9.8000000000000007</c:v>
                </c:pt>
                <c:pt idx="23">
                  <c:v>10.5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DF9-48C5-B000-75EE2A78FF0C}"/>
            </c:ext>
          </c:extLst>
        </c:ser>
        <c:dLbls/>
        <c:gapWidth val="30"/>
        <c:axId val="224231808"/>
        <c:axId val="224233344"/>
      </c:barChart>
      <c:lineChart>
        <c:grouping val="standard"/>
        <c:ser>
          <c:idx val="1"/>
          <c:order val="1"/>
          <c:spPr>
            <a:ln w="66675" cap="rnd" cmpd="sng" algn="ctr">
              <a:solidFill>
                <a:schemeClr val="accent2">
                  <a:shade val="95000"/>
                  <a:satMod val="105000"/>
                </a:schemeClr>
              </a:solidFill>
              <a:prstDash val="solid"/>
              <a:round/>
            </a:ln>
            <a:effectLst/>
          </c:spPr>
          <c:marker>
            <c:symbol val="none"/>
          </c:marker>
          <c:cat>
            <c:strRef>
              <c:f>Sheet1!$A$1:$X$1</c:f>
              <c:strCache>
                <c:ptCount val="24"/>
                <c:pt idx="0">
                  <c:v>Березинский</c:v>
                </c:pt>
                <c:pt idx="1">
                  <c:v>Борисовский</c:v>
                </c:pt>
                <c:pt idx="2">
                  <c:v>Вилейский</c:v>
                </c:pt>
                <c:pt idx="3">
                  <c:v>Воложинский</c:v>
                </c:pt>
                <c:pt idx="4">
                  <c:v>Дзержинский</c:v>
                </c:pt>
                <c:pt idx="5">
                  <c:v>Клецкий</c:v>
                </c:pt>
                <c:pt idx="6">
                  <c:v>Копыльский</c:v>
                </c:pt>
                <c:pt idx="7">
                  <c:v>Крупский</c:v>
                </c:pt>
                <c:pt idx="8">
                  <c:v>Логойский</c:v>
                </c:pt>
                <c:pt idx="9">
                  <c:v>Любанский</c:v>
                </c:pt>
                <c:pt idx="10">
                  <c:v>Минский</c:v>
                </c:pt>
                <c:pt idx="11">
                  <c:v>Молодечненский</c:v>
                </c:pt>
                <c:pt idx="12">
                  <c:v>Мядельский</c:v>
                </c:pt>
                <c:pt idx="13">
                  <c:v>Несвижский</c:v>
                </c:pt>
                <c:pt idx="14">
                  <c:v>Пуховичский</c:v>
                </c:pt>
                <c:pt idx="15">
                  <c:v>Слуцкий</c:v>
                </c:pt>
                <c:pt idx="16">
                  <c:v>Смолевичский</c:v>
                </c:pt>
                <c:pt idx="17">
                  <c:v>Солигорский</c:v>
                </c:pt>
                <c:pt idx="18">
                  <c:v>Стародорожский</c:v>
                </c:pt>
                <c:pt idx="19">
                  <c:v>Столбцовский</c:v>
                </c:pt>
                <c:pt idx="20">
                  <c:v>Узденский</c:v>
                </c:pt>
                <c:pt idx="21">
                  <c:v>Червенский</c:v>
                </c:pt>
                <c:pt idx="22">
                  <c:v>г. Жодино</c:v>
                </c:pt>
                <c:pt idx="23">
                  <c:v>Минская область</c:v>
                </c:pt>
              </c:strCache>
            </c:strRef>
          </c:cat>
          <c:val>
            <c:numRef>
              <c:f>Sheet1!$A$3:$X$3</c:f>
              <c:numCache>
                <c:formatCode>General</c:formatCode>
                <c:ptCount val="24"/>
                <c:pt idx="0">
                  <c:v>7.9</c:v>
                </c:pt>
                <c:pt idx="1">
                  <c:v>7.9</c:v>
                </c:pt>
                <c:pt idx="2">
                  <c:v>7.9</c:v>
                </c:pt>
                <c:pt idx="3">
                  <c:v>7.9</c:v>
                </c:pt>
                <c:pt idx="4">
                  <c:v>7.9</c:v>
                </c:pt>
                <c:pt idx="5">
                  <c:v>7.9</c:v>
                </c:pt>
                <c:pt idx="6">
                  <c:v>7.9</c:v>
                </c:pt>
                <c:pt idx="7">
                  <c:v>7.9</c:v>
                </c:pt>
                <c:pt idx="8">
                  <c:v>7.9</c:v>
                </c:pt>
                <c:pt idx="9">
                  <c:v>7.9</c:v>
                </c:pt>
                <c:pt idx="10">
                  <c:v>7.9</c:v>
                </c:pt>
                <c:pt idx="11">
                  <c:v>7.9</c:v>
                </c:pt>
                <c:pt idx="12">
                  <c:v>7.9</c:v>
                </c:pt>
                <c:pt idx="13">
                  <c:v>7.9</c:v>
                </c:pt>
                <c:pt idx="14">
                  <c:v>7.9</c:v>
                </c:pt>
                <c:pt idx="15">
                  <c:v>7.9</c:v>
                </c:pt>
                <c:pt idx="16">
                  <c:v>7.9</c:v>
                </c:pt>
                <c:pt idx="17">
                  <c:v>7.9</c:v>
                </c:pt>
                <c:pt idx="18">
                  <c:v>7.9</c:v>
                </c:pt>
                <c:pt idx="19">
                  <c:v>7.9</c:v>
                </c:pt>
                <c:pt idx="20">
                  <c:v>7.9</c:v>
                </c:pt>
                <c:pt idx="21">
                  <c:v>7.9</c:v>
                </c:pt>
                <c:pt idx="22">
                  <c:v>7.9</c:v>
                </c:pt>
                <c:pt idx="23">
                  <c:v>7.9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DF37-47BE-A8DE-FA6EBB1FE2FE}"/>
            </c:ext>
          </c:extLst>
        </c:ser>
        <c:dLbls/>
        <c:marker val="1"/>
        <c:axId val="224231808"/>
        <c:axId val="224233344"/>
      </c:lineChart>
      <c:catAx>
        <c:axId val="224231808"/>
        <c:scaling>
          <c:orientation val="minMax"/>
        </c:scaling>
        <c:axPos val="b"/>
        <c:numFmt formatCode="General" sourceLinked="1"/>
        <c:tickLblPos val="nextTo"/>
        <c:spPr>
          <a:noFill/>
          <a:ln w="9525" cap="flat" cmpd="sng" algn="ctr">
            <a:solidFill>
              <a:schemeClr val="tx1">
                <a:tint val="75000"/>
                <a:shade val="95000"/>
                <a:satMod val="105000"/>
              </a:schemeClr>
            </a:solidFill>
            <a:prstDash val="solid"/>
            <a:round/>
          </a:ln>
          <a:effectLst/>
        </c:spPr>
        <c:txPr>
          <a:bodyPr rot="-2700000" spcFirstLastPara="1" vertOverflow="ellipsis" wrap="square" anchor="ctr" anchorCtr="1"/>
          <a:lstStyle/>
          <a:p>
            <a:pPr>
              <a:defRPr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24233344"/>
        <c:crossesAt val="0"/>
        <c:auto val="1"/>
        <c:lblAlgn val="ctr"/>
        <c:lblOffset val="100"/>
      </c:catAx>
      <c:valAx>
        <c:axId val="224233344"/>
        <c:scaling>
          <c:orientation val="minMax"/>
        </c:scaling>
        <c:delete val="1"/>
        <c:axPos val="l"/>
        <c:numFmt formatCode="General" sourceLinked="1"/>
        <c:tickLblPos val="none"/>
        <c:crossAx val="2242318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 w="9525" cap="flat" cmpd="sng" algn="ctr">
      <a:noFill/>
      <a:prstDash val="solid"/>
    </a:ln>
    <a:effectLst/>
  </c:spPr>
  <c:txPr>
    <a:bodyPr/>
    <a:lstStyle/>
    <a:p>
      <a:pPr>
        <a:defRPr sz="1800"/>
      </a:pPr>
      <a:endParaRPr lang="ru-RU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7"/>
  <c:chart>
    <c:title>
      <c:layout>
        <c:manualLayout>
          <c:xMode val="edge"/>
          <c:yMode val="edge"/>
          <c:x val="0.24107096284605203"/>
          <c:y val="5.4019371719697395E-2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Лист1!$A$2</c:f>
              <c:strCache>
                <c:ptCount val="1"/>
                <c:pt idx="0">
                  <c:v>Заболеваемость, на 100 тыс. населения</c:v>
                </c:pt>
              </c:strCache>
            </c:strRef>
          </c:tx>
          <c:spPr>
            <a:solidFill>
              <a:schemeClr val="accent1"/>
            </a:solidFill>
            <a:ln>
              <a:solidFill>
                <a:srgbClr val="0070C0"/>
              </a:solidFill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Лист1!$B$1:$F$1</c:f>
              <c:strCache>
                <c:ptCount val="5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</c:strCache>
            </c:strRef>
          </c:cat>
          <c:val>
            <c:numRef>
              <c:f>Лист1!$B$2:$F$2</c:f>
              <c:numCache>
                <c:formatCode>General</c:formatCode>
                <c:ptCount val="5"/>
                <c:pt idx="0">
                  <c:v>29.2</c:v>
                </c:pt>
                <c:pt idx="1">
                  <c:v>24</c:v>
                </c:pt>
                <c:pt idx="2">
                  <c:v>21.7</c:v>
                </c:pt>
                <c:pt idx="3">
                  <c:v>20</c:v>
                </c:pt>
                <c:pt idx="4">
                  <c:v>9.4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CF7-4980-A0D0-CB47EDE49850}"/>
            </c:ext>
          </c:extLst>
        </c:ser>
        <c:dLbls/>
        <c:axId val="225923840"/>
        <c:axId val="225925376"/>
      </c:barChart>
      <c:catAx>
        <c:axId val="225923840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25925376"/>
        <c:crosses val="autoZero"/>
        <c:auto val="1"/>
        <c:lblAlgn val="ctr"/>
        <c:lblOffset val="100"/>
      </c:catAx>
      <c:valAx>
        <c:axId val="225925376"/>
        <c:scaling>
          <c:orientation val="minMax"/>
          <c:max val="30"/>
          <c:min val="0"/>
        </c:scaling>
        <c:delete val="1"/>
        <c:axPos val="l"/>
        <c:numFmt formatCode="General" sourceLinked="1"/>
        <c:majorTickMark val="none"/>
        <c:tickLblPos val="none"/>
        <c:crossAx val="225923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5"/>
  <c:chart>
    <c:title>
      <c:layout>
        <c:manualLayout>
          <c:xMode val="edge"/>
          <c:yMode val="edge"/>
          <c:x val="0.21776601280924052"/>
          <c:y val="0.10578901414786075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Лист1!$A$2</c:f>
              <c:strCache>
                <c:ptCount val="1"/>
                <c:pt idx="0">
                  <c:v>Смертность, на 100 тыс. населения</c:v>
                </c:pt>
              </c:strCache>
            </c:strRef>
          </c:tx>
          <c:spPr>
            <a:solidFill>
              <a:schemeClr val="accent3"/>
            </a:solidFill>
            <a:ln>
              <a:solidFill>
                <a:schemeClr val="accent3"/>
              </a:solidFill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Лист1!$B$1:$F$1</c:f>
              <c:strCache>
                <c:ptCount val="5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</c:strCache>
            </c:strRef>
          </c:cat>
          <c:val>
            <c:numRef>
              <c:f>Лист1!$B$2:$F$2</c:f>
              <c:numCache>
                <c:formatCode>General</c:formatCode>
                <c:ptCount val="5"/>
                <c:pt idx="0">
                  <c:v>4.2</c:v>
                </c:pt>
                <c:pt idx="1">
                  <c:v>3.9</c:v>
                </c:pt>
                <c:pt idx="2">
                  <c:v>3.2</c:v>
                </c:pt>
                <c:pt idx="3">
                  <c:v>2.66</c:v>
                </c:pt>
                <c:pt idx="4">
                  <c:v>1.08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5F6-499E-A13C-DB900F97D129}"/>
            </c:ext>
          </c:extLst>
        </c:ser>
        <c:dLbls/>
        <c:axId val="225983488"/>
        <c:axId val="226022144"/>
      </c:barChart>
      <c:catAx>
        <c:axId val="225983488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26022144"/>
        <c:crosses val="autoZero"/>
        <c:auto val="1"/>
        <c:lblAlgn val="ctr"/>
        <c:lblOffset val="100"/>
      </c:catAx>
      <c:valAx>
        <c:axId val="226022144"/>
        <c:scaling>
          <c:orientation val="minMax"/>
          <c:max val="5"/>
          <c:min val="0"/>
        </c:scaling>
        <c:delete val="1"/>
        <c:axPos val="l"/>
        <c:numFmt formatCode="General" sourceLinked="1"/>
        <c:majorTickMark val="none"/>
        <c:tickLblPos val="none"/>
        <c:crossAx val="2259834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2.5986249795383859E-2"/>
          <c:y val="0.10973372036176039"/>
          <c:w val="0.94802750040923223"/>
          <c:h val="0.66971433979412265"/>
        </c:manualLayout>
      </c:layout>
      <c:barChart>
        <c:barDir val="col"/>
        <c:grouping val="clustered"/>
        <c:ser>
          <c:idx val="0"/>
          <c:order val="0"/>
          <c:tx>
            <c:strRef>
              <c:f>Лист1!$A$2</c:f>
              <c:strCache>
                <c:ptCount val="1"/>
                <c:pt idx="0">
                  <c:v>Минская область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Лист1!$B$1:$G$1</c:f>
              <c:strCache>
                <c:ptCount val="6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</c:strCache>
            </c:strRef>
          </c:cat>
          <c:val>
            <c:numRef>
              <c:f>Лист1!$B$2:$G$2</c:f>
              <c:numCache>
                <c:formatCode>General</c:formatCode>
                <c:ptCount val="6"/>
                <c:pt idx="0">
                  <c:v>13.5</c:v>
                </c:pt>
                <c:pt idx="1">
                  <c:v>13.1</c:v>
                </c:pt>
                <c:pt idx="2">
                  <c:v>11.5</c:v>
                </c:pt>
                <c:pt idx="3">
                  <c:v>10.7</c:v>
                </c:pt>
                <c:pt idx="4">
                  <c:v>10</c:v>
                </c:pt>
                <c:pt idx="5">
                  <c:v>9.33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CF7-4980-A0D0-CB47EDE49850}"/>
            </c:ext>
          </c:extLst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Республика Беларусь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Лист1!$B$1:$G$1</c:f>
              <c:strCache>
                <c:ptCount val="6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</c:strCache>
            </c:strRef>
          </c:cat>
          <c:val>
            <c:numRef>
              <c:f>Лист1!$B$3:$G$3</c:f>
              <c:numCache>
                <c:formatCode>General</c:formatCode>
                <c:ptCount val="6"/>
                <c:pt idx="0">
                  <c:v>12.5</c:v>
                </c:pt>
                <c:pt idx="1">
                  <c:v>12.4</c:v>
                </c:pt>
                <c:pt idx="2">
                  <c:v>10.8</c:v>
                </c:pt>
                <c:pt idx="3">
                  <c:v>9.9</c:v>
                </c:pt>
                <c:pt idx="4">
                  <c:v>9.3000000000000007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3CF7-4980-A0D0-CB47EDE49850}"/>
            </c:ext>
          </c:extLst>
        </c:ser>
        <c:dLbls/>
        <c:axId val="164657408"/>
        <c:axId val="164659200"/>
      </c:barChart>
      <c:catAx>
        <c:axId val="164657408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64659200"/>
        <c:crosses val="autoZero"/>
        <c:auto val="1"/>
        <c:lblAlgn val="ctr"/>
        <c:lblOffset val="100"/>
      </c:catAx>
      <c:valAx>
        <c:axId val="164659200"/>
        <c:scaling>
          <c:orientation val="minMax"/>
          <c:max val="15"/>
          <c:min val="0"/>
        </c:scaling>
        <c:axPos val="l"/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646574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 b="1">
          <a:solidFill>
            <a:schemeClr val="tx1"/>
          </a:solidFill>
        </a:defRPr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5"/>
  <c:chart>
    <c:plotArea>
      <c:layout>
        <c:manualLayout>
          <c:layoutTarget val="inner"/>
          <c:xMode val="edge"/>
          <c:yMode val="edge"/>
          <c:x val="6.1891794219905823E-2"/>
          <c:y val="1.7188971032962398E-2"/>
          <c:w val="0.93114406779661019"/>
          <c:h val="0.47408873761501302"/>
        </c:manualLayout>
      </c:layout>
      <c:barChart>
        <c:barDir val="col"/>
        <c:grouping val="clustered"/>
        <c:ser>
          <c:idx val="0"/>
          <c:order val="0"/>
          <c:spPr>
            <a:gradFill rotWithShape="1">
              <a:gsLst>
                <a:gs pos="0">
                  <a:schemeClr val="accent3">
                    <a:shade val="51000"/>
                    <a:satMod val="130000"/>
                  </a:schemeClr>
                </a:gs>
                <a:gs pos="80000">
                  <a:schemeClr val="accent3">
                    <a:shade val="93000"/>
                    <a:satMod val="130000"/>
                  </a:schemeClr>
                </a:gs>
                <a:gs pos="100000">
                  <a:schemeClr val="accent3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dLbls>
            <c:numFmt formatCode="#,##0.0" sourceLinked="0"/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Sheet1!$B$1:$Y$1</c:f>
              <c:strCache>
                <c:ptCount val="24"/>
                <c:pt idx="0">
                  <c:v>Березинский</c:v>
                </c:pt>
                <c:pt idx="1">
                  <c:v>Борисовский</c:v>
                </c:pt>
                <c:pt idx="2">
                  <c:v>Вилейский</c:v>
                </c:pt>
                <c:pt idx="3">
                  <c:v>Воложинский</c:v>
                </c:pt>
                <c:pt idx="4">
                  <c:v>Дзержинский</c:v>
                </c:pt>
                <c:pt idx="5">
                  <c:v>Клецкий</c:v>
                </c:pt>
                <c:pt idx="6">
                  <c:v>Копыльский</c:v>
                </c:pt>
                <c:pt idx="7">
                  <c:v>Крупский</c:v>
                </c:pt>
                <c:pt idx="8">
                  <c:v>Логойский</c:v>
                </c:pt>
                <c:pt idx="9">
                  <c:v>Любанский</c:v>
                </c:pt>
                <c:pt idx="10">
                  <c:v>Минский</c:v>
                </c:pt>
                <c:pt idx="11">
                  <c:v>Молодечненский</c:v>
                </c:pt>
                <c:pt idx="12">
                  <c:v>Мядельский</c:v>
                </c:pt>
                <c:pt idx="13">
                  <c:v>Несвижский</c:v>
                </c:pt>
                <c:pt idx="14">
                  <c:v>Пуховичский</c:v>
                </c:pt>
                <c:pt idx="15">
                  <c:v>Слуцкий</c:v>
                </c:pt>
                <c:pt idx="16">
                  <c:v>Смолевичский</c:v>
                </c:pt>
                <c:pt idx="17">
                  <c:v>Солигорский</c:v>
                </c:pt>
                <c:pt idx="18">
                  <c:v>Стародорожский</c:v>
                </c:pt>
                <c:pt idx="19">
                  <c:v>Столбцовский</c:v>
                </c:pt>
                <c:pt idx="20">
                  <c:v>Узденский</c:v>
                </c:pt>
                <c:pt idx="21">
                  <c:v>Червенский</c:v>
                </c:pt>
                <c:pt idx="22">
                  <c:v>г. Жодино</c:v>
                </c:pt>
                <c:pt idx="23">
                  <c:v>Минская область</c:v>
                </c:pt>
              </c:strCache>
            </c:strRef>
          </c:cat>
          <c:val>
            <c:numRef>
              <c:f>Sheet1!$B$2:$Y$2</c:f>
              <c:numCache>
                <c:formatCode>General</c:formatCode>
                <c:ptCount val="24"/>
                <c:pt idx="0">
                  <c:v>10.78</c:v>
                </c:pt>
                <c:pt idx="1">
                  <c:v>8.91</c:v>
                </c:pt>
                <c:pt idx="2">
                  <c:v>8.08</c:v>
                </c:pt>
                <c:pt idx="3">
                  <c:v>8.32</c:v>
                </c:pt>
                <c:pt idx="4">
                  <c:v>9.51</c:v>
                </c:pt>
                <c:pt idx="5">
                  <c:v>8.8700000000000028</c:v>
                </c:pt>
                <c:pt idx="6">
                  <c:v>8.11</c:v>
                </c:pt>
                <c:pt idx="7">
                  <c:v>8.67</c:v>
                </c:pt>
                <c:pt idx="8">
                  <c:v>9.3800000000000008</c:v>
                </c:pt>
                <c:pt idx="9">
                  <c:v>10.6</c:v>
                </c:pt>
                <c:pt idx="10">
                  <c:v>9.8700000000000028</c:v>
                </c:pt>
                <c:pt idx="11">
                  <c:v>9.32</c:v>
                </c:pt>
                <c:pt idx="12">
                  <c:v>7.6199999999999983</c:v>
                </c:pt>
                <c:pt idx="13">
                  <c:v>9.8000000000000007</c:v>
                </c:pt>
                <c:pt idx="14">
                  <c:v>8.9</c:v>
                </c:pt>
                <c:pt idx="15">
                  <c:v>9.3500000000000032</c:v>
                </c:pt>
                <c:pt idx="16">
                  <c:v>9.5300000000000011</c:v>
                </c:pt>
                <c:pt idx="17">
                  <c:v>9.31</c:v>
                </c:pt>
                <c:pt idx="18">
                  <c:v>9.120000000000001</c:v>
                </c:pt>
                <c:pt idx="19">
                  <c:v>9.9700000000000006</c:v>
                </c:pt>
                <c:pt idx="20">
                  <c:v>9.92</c:v>
                </c:pt>
                <c:pt idx="21">
                  <c:v>9.52</c:v>
                </c:pt>
                <c:pt idx="22" formatCode="0.00">
                  <c:v>9.61</c:v>
                </c:pt>
                <c:pt idx="23">
                  <c:v>9.33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DF9-48C5-B000-75EE2A78FF0C}"/>
            </c:ext>
          </c:extLst>
        </c:ser>
        <c:dLbls/>
        <c:gapWidth val="30"/>
        <c:overlap val="100"/>
        <c:axId val="164701696"/>
        <c:axId val="164703232"/>
      </c:barChart>
      <c:catAx>
        <c:axId val="164701696"/>
        <c:scaling>
          <c:orientation val="minMax"/>
        </c:scaling>
        <c:axPos val="b"/>
        <c:numFmt formatCode="General" sourceLinked="1"/>
        <c:tickLblPos val="nextTo"/>
        <c:spPr>
          <a:noFill/>
          <a:ln w="9525" cap="flat" cmpd="sng" algn="ctr">
            <a:solidFill>
              <a:schemeClr val="tx1">
                <a:tint val="75000"/>
                <a:shade val="95000"/>
                <a:satMod val="105000"/>
              </a:schemeClr>
            </a:solidFill>
            <a:prstDash val="solid"/>
            <a:round/>
          </a:ln>
          <a:effectLst/>
        </c:spPr>
        <c:txPr>
          <a:bodyPr rot="-2700000" spcFirstLastPara="1" vertOverflow="ellipsis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64703232"/>
        <c:crossesAt val="0"/>
        <c:auto val="1"/>
        <c:lblAlgn val="ctr"/>
        <c:lblOffset val="100"/>
        <c:tickLblSkip val="1"/>
        <c:tickMarkSkip val="1"/>
      </c:catAx>
      <c:valAx>
        <c:axId val="164703232"/>
        <c:scaling>
          <c:orientation val="minMax"/>
        </c:scaling>
        <c:axPos val="l"/>
        <c:numFmt formatCode="General" sourceLinked="1"/>
        <c:tickLblPos val="nextTo"/>
        <c:spPr>
          <a:noFill/>
          <a:ln w="9525" cap="flat" cmpd="sng" algn="ctr">
            <a:solidFill>
              <a:schemeClr val="tx1">
                <a:tint val="75000"/>
                <a:shade val="95000"/>
                <a:satMod val="105000"/>
              </a:schemeClr>
            </a:solidFill>
            <a:prstDash val="solid"/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647016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 w="9525" cap="flat" cmpd="sng" algn="ctr">
      <a:noFill/>
      <a:prstDash val="solid"/>
    </a:ln>
    <a:effectLst/>
  </c:spPr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ru-RU" b="1" baseline="0" dirty="0" smtClean="0">
                <a:solidFill>
                  <a:srgbClr val="C00000"/>
                </a:solidFill>
              </a:rPr>
              <a:t>Минская область</a:t>
            </a:r>
            <a:endParaRPr lang="ru-RU" b="1" baseline="0" dirty="0">
              <a:solidFill>
                <a:srgbClr val="C00000"/>
              </a:solidFill>
            </a:endParaRPr>
          </a:p>
        </c:rich>
      </c:tx>
      <c:layout/>
      <c:spPr>
        <a:noFill/>
        <a:ln>
          <a:noFill/>
        </a:ln>
        <a:effectLst/>
      </c:spPr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Браки в Минской области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8.5</c:v>
                </c:pt>
                <c:pt idx="1">
                  <c:v>6.6</c:v>
                </c:pt>
                <c:pt idx="2">
                  <c:v>6.7</c:v>
                </c:pt>
                <c:pt idx="3">
                  <c:v>6.2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9B5-412B-A5BB-CD9EA96582D3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Разводы в Минской области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</c:numCache>
            </c:num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3.6</c:v>
                </c:pt>
                <c:pt idx="1">
                  <c:v>3.5</c:v>
                </c:pt>
                <c:pt idx="2">
                  <c:v>3.4</c:v>
                </c:pt>
                <c:pt idx="3">
                  <c:v>3.5</c:v>
                </c:pt>
                <c:pt idx="4">
                  <c:v>3.4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29B5-412B-A5BB-CD9EA96582D3}"/>
            </c:ext>
          </c:extLst>
        </c:ser>
        <c:dLbls/>
        <c:gapWidth val="219"/>
        <c:overlap val="-27"/>
        <c:axId val="167400576"/>
        <c:axId val="167402112"/>
      </c:barChart>
      <c:catAx>
        <c:axId val="167400576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67402112"/>
        <c:crosses val="autoZero"/>
        <c:auto val="1"/>
        <c:lblAlgn val="ctr"/>
        <c:lblOffset val="100"/>
      </c:catAx>
      <c:valAx>
        <c:axId val="167402112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674005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</c:chart>
  <c:spPr>
    <a:gradFill flip="none" rotWithShape="1">
      <a:gsLst>
        <a:gs pos="0">
          <a:schemeClr val="accent1">
            <a:tint val="66000"/>
            <a:satMod val="160000"/>
          </a:schemeClr>
        </a:gs>
        <a:gs pos="50000">
          <a:schemeClr val="accent1">
            <a:tint val="44500"/>
            <a:satMod val="160000"/>
          </a:schemeClr>
        </a:gs>
        <a:gs pos="100000">
          <a:schemeClr val="accent1">
            <a:tint val="23500"/>
            <a:satMod val="160000"/>
          </a:schemeClr>
        </a:gs>
      </a:gsLst>
      <a:path path="circle">
        <a:fillToRect l="100000" b="100000"/>
      </a:path>
      <a:tileRect t="-100000" r="-100000"/>
    </a:gradFill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ru-RU" b="1" baseline="0" dirty="0" smtClean="0">
                <a:solidFill>
                  <a:srgbClr val="C00000"/>
                </a:solidFill>
              </a:rPr>
              <a:t>Республика Беларусь</a:t>
            </a:r>
            <a:endParaRPr lang="ru-RU" b="1" baseline="0" dirty="0">
              <a:solidFill>
                <a:srgbClr val="C00000"/>
              </a:solidFill>
            </a:endParaRPr>
          </a:p>
        </c:rich>
      </c:tx>
      <c:layout/>
      <c:spPr>
        <a:noFill/>
        <a:ln>
          <a:noFill/>
        </a:ln>
        <a:effectLst/>
      </c:spPr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Браки в РБ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Лист1!$A$2:$A$7</c:f>
              <c:numCache>
                <c:formatCode>General</c:formatCode>
                <c:ptCount val="6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</c:numCache>
            </c:num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8.7000000000000011</c:v>
                </c:pt>
                <c:pt idx="1">
                  <c:v>6.8</c:v>
                </c:pt>
                <c:pt idx="2">
                  <c:v>7</c:v>
                </c:pt>
                <c:pt idx="3">
                  <c:v>6.4</c:v>
                </c:pt>
                <c:pt idx="4">
                  <c:v>6.7</c:v>
                </c:pt>
                <c:pt idx="5">
                  <c:v>5.4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4DCB-4DCD-821A-E80CCB753817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Разводы в РБ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Лист1!$A$2:$A$7</c:f>
              <c:numCache>
                <c:formatCode>General</c:formatCode>
                <c:ptCount val="6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</c:numCache>
            </c:numRef>
          </c:cat>
          <c:val>
            <c:numRef>
              <c:f>Лист1!$C$2:$C$7</c:f>
              <c:numCache>
                <c:formatCode>General</c:formatCode>
                <c:ptCount val="6"/>
                <c:pt idx="0">
                  <c:v>3.5</c:v>
                </c:pt>
                <c:pt idx="1">
                  <c:v>3.4</c:v>
                </c:pt>
                <c:pt idx="2">
                  <c:v>3.4</c:v>
                </c:pt>
                <c:pt idx="3">
                  <c:v>3.5</c:v>
                </c:pt>
                <c:pt idx="4">
                  <c:v>3.7</c:v>
                </c:pt>
                <c:pt idx="5">
                  <c:v>3.7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4DCB-4DCD-821A-E80CCB753817}"/>
            </c:ext>
          </c:extLst>
        </c:ser>
        <c:dLbls/>
        <c:gapWidth val="219"/>
        <c:overlap val="-27"/>
        <c:axId val="166908672"/>
        <c:axId val="166910208"/>
      </c:barChart>
      <c:catAx>
        <c:axId val="166908672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66910208"/>
        <c:crosses val="autoZero"/>
        <c:auto val="1"/>
        <c:lblAlgn val="ctr"/>
        <c:lblOffset val="100"/>
      </c:catAx>
      <c:valAx>
        <c:axId val="166910208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669086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</c:chart>
  <c:spPr>
    <a:gradFill flip="none" rotWithShape="1">
      <a:gsLst>
        <a:gs pos="0">
          <a:schemeClr val="accent1">
            <a:tint val="66000"/>
            <a:satMod val="160000"/>
          </a:schemeClr>
        </a:gs>
        <a:gs pos="50000">
          <a:schemeClr val="accent1">
            <a:tint val="44500"/>
            <a:satMod val="160000"/>
          </a:schemeClr>
        </a:gs>
        <a:gs pos="100000">
          <a:schemeClr val="accent1">
            <a:tint val="23500"/>
            <a:satMod val="160000"/>
          </a:schemeClr>
        </a:gs>
      </a:gsLst>
      <a:path path="circle">
        <a:fillToRect l="100000" b="100000"/>
      </a:path>
      <a:tileRect t="-100000" r="-100000"/>
    </a:gradFill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ru-RU" sz="1400" b="1" baseline="0" dirty="0">
                <a:solidFill>
                  <a:schemeClr val="tx1"/>
                </a:solidFill>
              </a:rPr>
              <a:t>Динамика численности многодетных семей (на начало года)</a:t>
            </a:r>
          </a:p>
        </c:rich>
      </c:tx>
      <c:layout>
        <c:manualLayout>
          <c:xMode val="edge"/>
          <c:yMode val="edge"/>
          <c:x val="0.1511936923219864"/>
          <c:y val="6.5785022187876463E-2"/>
        </c:manualLayout>
      </c:layout>
      <c:spPr>
        <a:noFill/>
        <a:ln>
          <a:noFill/>
        </a:ln>
        <a:effectLst/>
      </c:spPr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Лист1!$A$2</c:f>
              <c:strCache>
                <c:ptCount val="1"/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13 180</a:t>
                    </a:r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8FC4-44A5-B838-8CCF4330B0E5}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14 755</a:t>
                    </a:r>
                    <a:endParaRPr lang="en-US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8FC4-44A5-B838-8CCF4330B0E5}"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mtClean="0"/>
                      <a:t>16 201</a:t>
                    </a:r>
                    <a:endParaRPr lang="en-US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8FC4-44A5-B838-8CCF4330B0E5}"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mtClean="0"/>
                      <a:t>17 268</a:t>
                    </a:r>
                    <a:endParaRPr lang="en-US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8FC4-44A5-B838-8CCF4330B0E5}"/>
                </c:ext>
              </c:extLst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smtClean="0"/>
                      <a:t>18 066</a:t>
                    </a:r>
                    <a:endParaRPr lang="en-US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8FC4-44A5-B838-8CCF4330B0E5}"/>
                </c:ext>
              </c:extLst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en-US" smtClean="0"/>
                      <a:t>19 514</a:t>
                    </a:r>
                    <a:endParaRPr lang="en-US" dirty="0"/>
                  </a:p>
                </c:rich>
              </c:tx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8FC4-44A5-B838-8CCF4330B0E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Лист1!$B$1:$G$1</c:f>
              <c:strCache>
                <c:ptCount val="6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</c:strCache>
            </c:strRef>
          </c:cat>
          <c:val>
            <c:numRef>
              <c:f>Лист1!$B$2:$G$2</c:f>
              <c:numCache>
                <c:formatCode>General</c:formatCode>
                <c:ptCount val="6"/>
                <c:pt idx="0">
                  <c:v>13180</c:v>
                </c:pt>
                <c:pt idx="1">
                  <c:v>14755</c:v>
                </c:pt>
                <c:pt idx="2">
                  <c:v>16201</c:v>
                </c:pt>
                <c:pt idx="3">
                  <c:v>17268</c:v>
                </c:pt>
                <c:pt idx="4">
                  <c:v>18066</c:v>
                </c:pt>
                <c:pt idx="5">
                  <c:v>19514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1F1-4988-AD16-4E5B334DC4BB}"/>
            </c:ext>
          </c:extLst>
        </c:ser>
        <c:dLbls>
          <c:showVal val="1"/>
        </c:dLbls>
        <c:overlap val="-25"/>
        <c:axId val="192410752"/>
        <c:axId val="192412288"/>
      </c:barChart>
      <c:catAx>
        <c:axId val="192410752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5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92412288"/>
        <c:crosses val="autoZero"/>
        <c:auto val="1"/>
        <c:lblAlgn val="ctr"/>
        <c:lblOffset val="100"/>
      </c:catAx>
      <c:valAx>
        <c:axId val="192412288"/>
        <c:scaling>
          <c:orientation val="minMax"/>
        </c:scaling>
        <c:delete val="1"/>
        <c:axPos val="l"/>
        <c:numFmt formatCode="General" sourceLinked="1"/>
        <c:majorTickMark val="none"/>
        <c:tickLblPos val="none"/>
        <c:crossAx val="1924107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depthPercent val="100"/>
      <c:rAngAx val="1"/>
    </c:view3D>
    <c:floor>
      <c:spPr>
        <a:noFill/>
        <a:ln>
          <a:noFill/>
        </a:ln>
        <a:effectLst/>
        <a:sp3d/>
      </c:spPr>
    </c:floor>
    <c:sideWall>
      <c:spPr>
        <a:noFill/>
        <a:ln>
          <a:noFill/>
        </a:ln>
        <a:effectLst/>
        <a:sp3d/>
      </c:spPr>
    </c:sideWall>
    <c:backWall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2.0673800304767249E-2"/>
          <c:y val="5.2066795984273835E-2"/>
          <c:w val="0.83193362603057863"/>
          <c:h val="0.7088273137461385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семей</c:v>
                </c:pt>
              </c:strCache>
            </c:strRef>
          </c:tx>
          <c:spPr>
            <a:gradFill>
              <a:gsLst>
                <a:gs pos="100000">
                  <a:schemeClr val="accent1">
                    <a:alpha val="0"/>
                  </a:schemeClr>
                </a:gs>
                <a:gs pos="50000">
                  <a:schemeClr val="accent1"/>
                </a:gs>
              </a:gsLst>
              <a:lin ang="5400000" scaled="0"/>
            </a:gradFill>
            <a:ln>
              <a:noFill/>
            </a:ln>
            <a:effectLst/>
            <a:sp3d/>
          </c:spPr>
          <c:dLbls>
            <c:dLbl>
              <c:idx val="0"/>
              <c:layout>
                <c:manualLayout>
                  <c:x val="-2.442036094062619E-2"/>
                  <c:y val="3.8480568979146882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CB5F-4DE6-9FF5-36966655D740}"/>
                </c:ext>
              </c:extLst>
            </c:dLbl>
            <c:dLbl>
              <c:idx val="1"/>
              <c:layout>
                <c:manualLayout>
                  <c:x val="-1.9814684333319697E-2"/>
                  <c:y val="7.8591315026211358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CB5F-4DE6-9FF5-36966655D740}"/>
                </c:ext>
              </c:extLst>
            </c:dLbl>
            <c:dLbl>
              <c:idx val="2"/>
              <c:layout>
                <c:manualLayout>
                  <c:x val="-2.9882897626759442E-2"/>
                  <c:y val="-9.9210164924651689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F94A-45FC-8CD3-F606F3A8601F}"/>
                </c:ext>
              </c:extLst>
            </c:dLbl>
            <c:dLbl>
              <c:idx val="3"/>
              <c:layout>
                <c:manualLayout>
                  <c:x val="-2.9811324382760896E-2"/>
                  <c:y val="9.9199741499044966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13CD-4C2C-A5EC-3FC608178673}"/>
                </c:ext>
              </c:extLst>
            </c:dLbl>
            <c:dLbl>
              <c:idx val="4"/>
              <c:layout>
                <c:manualLayout>
                  <c:x val="-3.1953536501642274E-2"/>
                  <c:y val="0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66A9-40C7-94F1-E4AA0FE05420}"/>
                </c:ext>
              </c:extLst>
            </c:dLbl>
            <c:dLbl>
              <c:idx val="5"/>
              <c:layout>
                <c:manualLayout>
                  <c:x val="-3.3917171596318359E-2"/>
                  <c:y val="-3.3094376301299549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F218-4ADF-A978-231F23D1054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Лист1!$A$2:$A$7</c:f>
              <c:numCache>
                <c:formatCode>General</c:formatCode>
                <c:ptCount val="6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</c:numCache>
            </c:numRef>
          </c:cat>
          <c:val>
            <c:numRef>
              <c:f>Лист1!$B$2:$B$7</c:f>
              <c:numCache>
                <c:formatCode>#,##0</c:formatCode>
                <c:ptCount val="6"/>
                <c:pt idx="0" formatCode="0">
                  <c:v>2544</c:v>
                </c:pt>
                <c:pt idx="1">
                  <c:v>12659</c:v>
                </c:pt>
                <c:pt idx="2">
                  <c:v>14121</c:v>
                </c:pt>
                <c:pt idx="3">
                  <c:v>15540</c:v>
                </c:pt>
                <c:pt idx="4">
                  <c:v>16260</c:v>
                </c:pt>
                <c:pt idx="5">
                  <c:v>17512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6D5-4BB7-8DF6-B90B04E7E9B8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учеников</c:v>
                </c:pt>
              </c:strCache>
            </c:strRef>
          </c:tx>
          <c:spPr>
            <a:gradFill>
              <a:gsLst>
                <a:gs pos="100000">
                  <a:schemeClr val="accent3">
                    <a:alpha val="0"/>
                  </a:schemeClr>
                </a:gs>
                <a:gs pos="50000">
                  <a:schemeClr val="accent3"/>
                </a:gs>
              </a:gsLst>
              <a:lin ang="5400000" scaled="0"/>
            </a:gradFill>
            <a:ln>
              <a:noFill/>
            </a:ln>
            <a:effectLst/>
            <a:sp3d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Лист1!$A$2:$A$7</c:f>
              <c:numCache>
                <c:formatCode>General</c:formatCode>
                <c:ptCount val="6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</c:numCache>
            </c:numRef>
          </c:cat>
          <c:val>
            <c:numRef>
              <c:f>Лист1!$C$2:$C$7</c:f>
              <c:numCache>
                <c:formatCode>#,##0</c:formatCode>
                <c:ptCount val="6"/>
                <c:pt idx="0" formatCode="0">
                  <c:v>8241</c:v>
                </c:pt>
                <c:pt idx="1">
                  <c:v>24226</c:v>
                </c:pt>
                <c:pt idx="2">
                  <c:v>26919</c:v>
                </c:pt>
                <c:pt idx="3">
                  <c:v>29874</c:v>
                </c:pt>
                <c:pt idx="4">
                  <c:v>31915</c:v>
                </c:pt>
                <c:pt idx="5">
                  <c:v>34785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66D5-4BB7-8DF6-B90B04E7E9B8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сумма, тыс. рублей</c:v>
                </c:pt>
              </c:strCache>
            </c:strRef>
          </c:tx>
          <c:spPr>
            <a:gradFill>
              <a:gsLst>
                <a:gs pos="100000">
                  <a:schemeClr val="accent5">
                    <a:alpha val="0"/>
                  </a:schemeClr>
                </a:gs>
                <a:gs pos="50000">
                  <a:schemeClr val="accent5"/>
                </a:gs>
              </a:gsLst>
              <a:lin ang="5400000" scaled="0"/>
            </a:gradFill>
            <a:ln>
              <a:noFill/>
            </a:ln>
            <a:effectLst/>
            <a:sp3d/>
          </c:spPr>
          <c:dLbls>
            <c:dLbl>
              <c:idx val="0"/>
              <c:layout>
                <c:manualLayout>
                  <c:x val="2.1828242786281652E-2"/>
                  <c:y val="-6.6763067604231237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66D5-4BB7-8DF6-B90B04E7E9B8}"/>
                </c:ext>
              </c:extLst>
            </c:dLbl>
            <c:dLbl>
              <c:idx val="1"/>
              <c:layout>
                <c:manualLayout>
                  <c:x val="1.8460850841134618E-2"/>
                  <c:y val="3.7488577386506055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66D5-4BB7-8DF6-B90B04E7E9B8}"/>
                </c:ext>
              </c:extLst>
            </c:dLbl>
            <c:dLbl>
              <c:idx val="2"/>
              <c:layout>
                <c:manualLayout>
                  <c:x val="9.5467736128643007E-3"/>
                  <c:y val="2.6268134892684208E-4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66D5-4BB7-8DF6-B90B04E7E9B8}"/>
                </c:ext>
              </c:extLst>
            </c:dLbl>
            <c:dLbl>
              <c:idx val="3"/>
              <c:layout>
                <c:manualLayout>
                  <c:x val="6.8975455710242875E-3"/>
                  <c:y val="4.5733868924331591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13CD-4C2C-A5EC-3FC608178673}"/>
                </c:ext>
              </c:extLst>
            </c:dLbl>
            <c:dLbl>
              <c:idx val="4"/>
              <c:layout>
                <c:manualLayout>
                  <c:x val="1.4541638239045161E-2"/>
                  <c:y val="1.1070972781098099E-2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1C64-45FC-9688-1B000FB68299}"/>
                </c:ext>
              </c:extLst>
            </c:dLbl>
            <c:dLbl>
              <c:idx val="5"/>
              <c:layout>
                <c:manualLayout>
                  <c:x val="3.4512190953141959E-2"/>
                  <c:y val="3.1118721816709312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66A9-40C7-94F1-E4AA0FE0542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Лист1!$A$2:$A$7</c:f>
              <c:numCache>
                <c:formatCode>General</c:formatCode>
                <c:ptCount val="6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</c:numCache>
            </c:numRef>
          </c:cat>
          <c:val>
            <c:numRef>
              <c:f>Лист1!$D$2:$D$7</c:f>
              <c:numCache>
                <c:formatCode>#,##0</c:formatCode>
                <c:ptCount val="6"/>
                <c:pt idx="0">
                  <c:v>310</c:v>
                </c:pt>
                <c:pt idx="1">
                  <c:v>900.6</c:v>
                </c:pt>
                <c:pt idx="2" formatCode="0">
                  <c:v>1067.0999999999999</c:v>
                </c:pt>
                <c:pt idx="3" formatCode="0">
                  <c:v>1508</c:v>
                </c:pt>
                <c:pt idx="4" formatCode="0">
                  <c:v>1767.8</c:v>
                </c:pt>
                <c:pt idx="5" formatCode="General">
                  <c:v>2112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66D5-4BB7-8DF6-B90B04E7E9B8}"/>
            </c:ext>
          </c:extLst>
        </c:ser>
        <c:dLbls/>
        <c:gapDepth val="0"/>
        <c:shape val="cylinder"/>
        <c:axId val="192576896"/>
        <c:axId val="192676992"/>
        <c:axId val="0"/>
      </c:bar3DChart>
      <c:catAx>
        <c:axId val="192576896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92676992"/>
        <c:crosses val="autoZero"/>
        <c:auto val="1"/>
        <c:lblAlgn val="ctr"/>
        <c:lblOffset val="100"/>
      </c:catAx>
      <c:valAx>
        <c:axId val="192676992"/>
        <c:scaling>
          <c:orientation val="minMax"/>
        </c:scaling>
        <c:axPos val="l"/>
        <c:numFmt formatCode="0" sourceLinked="1"/>
        <c:maj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925768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3"/>
  <c:chart>
    <c:autoTitleDeleted val="1"/>
    <c:plotArea>
      <c:layout>
        <c:manualLayout>
          <c:layoutTarget val="inner"/>
          <c:xMode val="edge"/>
          <c:yMode val="edge"/>
          <c:x val="0.53605510634319953"/>
          <c:y val="4.1577999672614087E-2"/>
          <c:w val="0.37044796227460697"/>
          <c:h val="0.91684400065477412"/>
        </c:manualLayout>
      </c:layout>
      <c:bar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Lbls>
            <c:dLbl>
              <c:idx val="5"/>
              <c:layout>
                <c:manualLayout>
                  <c:x val="-1.2749587395242571E-2"/>
                  <c:y val="-7.5590410571585911E-3"/>
                </c:manualLayout>
              </c:layout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B534-486A-B88E-191F832BB30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Лист1!$A$2:$A$8</c:f>
              <c:strCache>
                <c:ptCount val="7"/>
                <c:pt idx="0">
                  <c:v>электрокардиограммы</c:v>
                </c:pt>
                <c:pt idx="1">
                  <c:v>забор крови на общеклиническое  исследование</c:v>
                </c:pt>
                <c:pt idx="2">
                  <c:v>забор общеклинического анализа мочи</c:v>
                </c:pt>
                <c:pt idx="3">
                  <c:v>забор крови на биохимическое исследование</c:v>
                </c:pt>
                <c:pt idx="4">
                  <c:v>забор крови на выявление простатического антигена</c:v>
                </c:pt>
                <c:pt idx="5">
                  <c:v>цитологические исследования</c:v>
                </c:pt>
                <c:pt idx="6">
                  <c:v>ультразвуковые исследования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6308</c:v>
                </c:pt>
                <c:pt idx="1">
                  <c:v>5246</c:v>
                </c:pt>
                <c:pt idx="2">
                  <c:v>2324</c:v>
                </c:pt>
                <c:pt idx="3">
                  <c:v>2880</c:v>
                </c:pt>
                <c:pt idx="4">
                  <c:v>990</c:v>
                </c:pt>
                <c:pt idx="5">
                  <c:v>16131</c:v>
                </c:pt>
                <c:pt idx="6">
                  <c:v>442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6F9-4086-A8A1-FF826E125090}"/>
            </c:ext>
          </c:extLst>
        </c:ser>
        <c:dLbls/>
        <c:gapWidth val="182"/>
        <c:axId val="222298880"/>
        <c:axId val="222300416"/>
      </c:barChart>
      <c:dateAx>
        <c:axId val="222298880"/>
        <c:scaling>
          <c:orientation val="maxMin"/>
        </c:scaling>
        <c:axPos val="l"/>
        <c:numFmt formatCode="General" sourceLinked="0"/>
        <c:maj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22300416"/>
        <c:crosses val="autoZero"/>
        <c:lblOffset val="100"/>
        <c:baseTimeUnit val="days"/>
        <c:majorUnit val="1"/>
      </c:dateAx>
      <c:valAx>
        <c:axId val="222300416"/>
        <c:scaling>
          <c:orientation val="minMax"/>
        </c:scaling>
        <c:delete val="1"/>
        <c:axPos val="t"/>
        <c:numFmt formatCode="General" sourceLinked="1"/>
        <c:majorTickMark val="none"/>
        <c:tickLblPos val="none"/>
        <c:crossAx val="2222988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ru-RU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ru-RU" sz="1200" b="1" dirty="0"/>
              <a:t>Первичная заболеваемость наркологическими расстройствами,             </a:t>
            </a:r>
            <a:r>
              <a:rPr lang="ru-RU" sz="1200" b="1" dirty="0" smtClean="0"/>
              <a:t> на </a:t>
            </a:r>
            <a:r>
              <a:rPr lang="ru-RU" sz="1200" b="1" dirty="0"/>
              <a:t>100 тыс. населения</a:t>
            </a:r>
          </a:p>
        </c:rich>
      </c:tx>
      <c:layout/>
      <c:spPr>
        <a:noFill/>
        <a:ln>
          <a:noFill/>
        </a:ln>
        <a:effectLst/>
      </c:spPr>
    </c:title>
    <c:plotArea>
      <c:layout/>
      <c:barChart>
        <c:barDir val="col"/>
        <c:grouping val="clustered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Лист1!$A$1:$B$1</c:f>
              <c:strCache>
                <c:ptCount val="2"/>
                <c:pt idx="0">
                  <c:v>2016</c:v>
                </c:pt>
                <c:pt idx="1">
                  <c:v>2020</c:v>
                </c:pt>
              </c:strCache>
            </c:strRef>
          </c:cat>
          <c:val>
            <c:numRef>
              <c:f>Лист1!$A$2:$B$2</c:f>
              <c:numCache>
                <c:formatCode>General</c:formatCode>
                <c:ptCount val="2"/>
                <c:pt idx="0">
                  <c:v>678.6</c:v>
                </c:pt>
                <c:pt idx="1">
                  <c:v>458.9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370-4106-A871-973B9618DDBB}"/>
            </c:ext>
          </c:extLst>
        </c:ser>
        <c:dLbls/>
        <c:gapWidth val="219"/>
        <c:overlap val="-27"/>
        <c:axId val="223015296"/>
        <c:axId val="223016832"/>
      </c:barChart>
      <c:catAx>
        <c:axId val="223015296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23016832"/>
        <c:crosses val="autoZero"/>
        <c:auto val="1"/>
        <c:lblAlgn val="ctr"/>
        <c:lblOffset val="100"/>
      </c:catAx>
      <c:valAx>
        <c:axId val="223016832"/>
        <c:scaling>
          <c:orientation val="minMax"/>
        </c:scaling>
        <c:delete val="1"/>
        <c:axPos val="l"/>
        <c:numFmt formatCode="General" sourceLinked="1"/>
        <c:majorTickMark val="none"/>
        <c:tickLblPos val="none"/>
        <c:crossAx val="2230152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ru-RU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colors10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colors11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12.xml><?xml version="1.0" encoding="utf-8"?>
<cs:colorStyle xmlns:cs="http://schemas.microsoft.com/office/drawing/2012/chartStyle" xmlns:a="http://schemas.openxmlformats.org/drawingml/2006/main" meth="withinLinearReversed" id="23">
  <a:schemeClr val="accent3"/>
</cs:colorStyle>
</file>

<file path=ppt/charts/colors2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colors9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13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3">
      <cs:styleClr val="auto"/>
    </cs:fillRef>
    <cs:effectRef idx="3">
      <a:schemeClr val="dk1"/>
    </cs:effectRef>
    <cs:fontRef idx="minor">
      <a:schemeClr val="tx1"/>
    </cs:fontRef>
  </cs:dataPoint>
  <cs:dataPoint3D>
    <cs:lnRef idx="0"/>
    <cs:fillRef idx="1">
      <cs:styleClr val="auto"/>
    </cs:fillRef>
    <cs:effectRef idx="3">
      <a:schemeClr val="dk1"/>
    </cs:effectRef>
    <cs:fontRef idx="minor">
      <a:schemeClr val="tx1"/>
    </cs:fontRef>
  </cs:dataPoint3D>
  <cs:dataPointLine>
    <cs:lnRef idx="1">
      <cs:styleClr val="auto"/>
    </cs:lnRef>
    <cs:lineWidthScale>7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3">
      <cs:styleClr val="auto"/>
    </cs:fillRef>
    <cs:effectRef idx="3">
      <a:schemeClr val="dk1"/>
    </cs:effectRef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0"/>
    <cs:fillRef idx="3" mods="ignoreCSTransforms">
      <cs:styleClr val="0">
        <a:shade val="25000"/>
      </cs:styleClr>
    </cs:fillRef>
    <cs:effectRef idx="3">
      <a:schemeClr val="dk1"/>
    </cs:effectRef>
    <cs:fontRef idx="minor">
      <a:schemeClr val="tx1"/>
    </cs:fontRef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0"/>
    <cs:fillRef idx="3" mods="ignoreCSTransforms">
      <cs:styleClr val="0">
        <a:tint val="25000"/>
      </cs:styleClr>
    </cs:fillRef>
    <cs:effectRef idx="3">
      <a:schemeClr val="dk1"/>
    </cs:effectRef>
    <cs:fontRef idx="minor">
      <a:schemeClr val="tx1"/>
    </cs:fontRef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9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/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alpha val="0"/>
            </a:schemeClr>
          </a:gs>
          <a:gs pos="50000">
            <a:schemeClr val="phClr"/>
          </a:gs>
        </a:gsLst>
        <a:lin ang="5400000" scaled="0"/>
      </a:gradFill>
      <a:sp3d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  <a:headEnd type="none" w="sm" len="sm"/>
        <a:tailEnd type="none" w="sm" len="sm"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200" b="1" kern="1200" cap="all" spc="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8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20B5A1-48E9-4DDA-8690-1133D3D303B8}" type="datetimeFigureOut">
              <a:rPr lang="en-US" smtClean="0"/>
              <a:pPr/>
              <a:t>11/12/2021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A6FBF3-8F19-4AA6-99ED-5AF52425B9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021304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426" tIns="45713" rIns="91426" bIns="45713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26" tIns="45713" rIns="91426" bIns="45713" rtlCol="0"/>
          <a:lstStyle>
            <a:lvl1pPr algn="r">
              <a:defRPr sz="1200"/>
            </a:lvl1pPr>
          </a:lstStyle>
          <a:p>
            <a:fld id="{0867F0D9-90E2-4BB5-8787-0C3A9A4C6284}" type="datetimeFigureOut">
              <a:rPr lang="ru-RU" smtClean="0"/>
              <a:pPr/>
              <a:t>12.11.2021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6" tIns="45713" rIns="91426" bIns="45713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426" tIns="45713" rIns="91426" bIns="45713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583"/>
            <a:ext cx="2945659" cy="496332"/>
          </a:xfrm>
          <a:prstGeom prst="rect">
            <a:avLst/>
          </a:prstGeom>
        </p:spPr>
        <p:txBody>
          <a:bodyPr vert="horz" lIns="91426" tIns="45713" rIns="91426" bIns="45713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26" tIns="45713" rIns="91426" bIns="45713" rtlCol="0" anchor="b"/>
          <a:lstStyle>
            <a:lvl1pPr algn="r">
              <a:defRPr sz="1200"/>
            </a:lvl1pPr>
          </a:lstStyle>
          <a:p>
            <a:fld id="{3F8A3600-7C02-4F3F-B63A-74A6A39B317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435058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8A3600-7C02-4F3F-B63A-74A6A39B317F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351400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4FC327-01F7-4516-B727-CAB475637C08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858753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8A3600-7C02-4F3F-B63A-74A6A39B317F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8757147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8A3600-7C02-4F3F-B63A-74A6A39B317F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7652426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8A3600-7C02-4F3F-B63A-74A6A39B317F}" type="slidenum">
              <a:rPr lang="ru-RU" smtClean="0"/>
              <a:pPr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7727424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4FC327-01F7-4516-B727-CAB475637C08}" type="slidenum">
              <a:rPr lang="ru-RU" smtClean="0"/>
              <a:pPr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586804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4FC327-01F7-4516-B727-CAB475637C08}" type="slidenum">
              <a:rPr lang="ru-RU" smtClean="0"/>
              <a:pPr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4342508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4FC327-01F7-4516-B727-CAB475637C08}" type="slidenum">
              <a:rPr lang="ru-RU" smtClean="0"/>
              <a:pPr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4342508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0488" y="744538"/>
            <a:ext cx="6616700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9933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xmlns="" val="419898160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4FC327-01F7-4516-B727-CAB475637C08}" type="slidenum">
              <a:rPr lang="ru-RU" smtClean="0"/>
              <a:pPr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434250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8A3600-7C02-4F3F-B63A-74A6A39B317F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106685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0488" y="744538"/>
            <a:ext cx="6616700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9933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xmlns="" val="11681777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0488" y="744538"/>
            <a:ext cx="6616700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9933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xmlns="" val="37766342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4FC327-01F7-4516-B727-CAB475637C08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586899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8A3600-7C02-4F3F-B63A-74A6A39B317F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88242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4FC327-01F7-4516-B727-CAB475637C08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329550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4FC327-01F7-4516-B727-CAB475637C08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108796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4FC327-01F7-4516-B727-CAB475637C08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836352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31EB5-E0D7-4E1B-8674-1B1917B78D11}" type="datetime1">
              <a:rPr lang="ru-RU" smtClean="0"/>
              <a:pPr/>
              <a:t>12.11.2021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6846BD-96E4-455A-89FA-5AA6EFC8627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834071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F2AC6-7778-4AA7-BC1D-B40F6043CF62}" type="datetime1">
              <a:rPr lang="ru-RU" smtClean="0"/>
              <a:pPr/>
              <a:t>12.11.2021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6846BD-96E4-455A-89FA-5AA6EFC8627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147527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0D4D3-7EDB-4594-B78C-AD54B5595D13}" type="datetime1">
              <a:rPr lang="ru-RU" smtClean="0"/>
              <a:pPr/>
              <a:t>12.11.2021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6846BD-96E4-455A-89FA-5AA6EFC8627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723038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200151"/>
            <a:ext cx="8229600" cy="3394472"/>
          </a:xfrm>
        </p:spPr>
        <p:txBody>
          <a:bodyPr rtlCol="0">
            <a:normAutofit/>
          </a:bodyPr>
          <a:lstStyle/>
          <a:p>
            <a:pPr lvl="0"/>
            <a:r>
              <a:rPr lang="ru-RU" noProof="0" smtClean="0"/>
              <a:t>Вставка таблицы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AB168E-1E03-46C7-96E7-FA21DF9BA19B}" type="datetime1">
              <a:rPr lang="ru-RU" smtClean="0"/>
              <a:pPr>
                <a:defRPr/>
              </a:pPr>
              <a:t>12.11.2021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48BC06-8EA2-4FBD-9514-D59DD4BF6EC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139343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pPr/>
              <a:t>11/12/2021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453953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pPr/>
              <a:t>11/12/2021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962992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pPr/>
              <a:t>11/12/2021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711306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pPr/>
              <a:t>11/12/2021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0532753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pPr/>
              <a:t>11/12/2021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5762808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pPr/>
              <a:t>11/12/2021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2672987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pPr/>
              <a:t>11/12/2021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893374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68D4D7-CF85-43C9-8421-2C4F72E26536}" type="datetime1">
              <a:rPr lang="ru-RU" smtClean="0"/>
              <a:pPr/>
              <a:t>12.11.2021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6846BD-96E4-455A-89FA-5AA6EFC8627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94980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pPr/>
              <a:t>11/12/2021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44898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pPr/>
              <a:t>11/12/2021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4884233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pPr/>
              <a:t>11/12/2021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0334866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pPr/>
              <a:t>11/12/2021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7626337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89" name="Rectangle 177"/>
          <p:cNvSpPr>
            <a:spLocks noGrp="1" noChangeArrowheads="1"/>
          </p:cNvSpPr>
          <p:nvPr>
            <p:ph type="ctrTitle" sz="quarter"/>
          </p:nvPr>
        </p:nvSpPr>
        <p:spPr bwMode="auto">
          <a:xfrm>
            <a:off x="552450" y="1402556"/>
            <a:ext cx="6821488" cy="1102519"/>
          </a:xfrm>
          <a:prstGeom prst="rect">
            <a:avLst/>
          </a:prstGeom>
        </p:spPr>
        <p:txBody>
          <a:bodyPr/>
          <a:lstStyle>
            <a:lvl1pPr algn="ctr">
              <a:defRPr sz="4000"/>
            </a:lvl1pPr>
          </a:lstStyle>
          <a:p>
            <a:r>
              <a:rPr lang="ru-RU" altLang="zh-CN" smtClean="0"/>
              <a:t>Образец заголовка</a:t>
            </a:r>
            <a:endParaRPr lang="zh-CN" alt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quarter" idx="10"/>
          </p:nvPr>
        </p:nvSpPr>
        <p:spPr bwMode="auto">
          <a:xfrm>
            <a:off x="457200" y="4914900"/>
            <a:ext cx="2133600" cy="1143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4914900"/>
            <a:ext cx="2895600" cy="114300"/>
          </a:xfrm>
          <a:prstGeom prst="rect">
            <a:avLst/>
          </a:prstGeom>
        </p:spPr>
        <p:txBody>
          <a:bodyPr/>
          <a:lstStyle>
            <a:lvl1pPr algn="ctr">
              <a:defRPr sz="1400" b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 altLang="zh-CN" smtClean="0"/>
              <a:t>http://ppt.prtxt.ru</a:t>
            </a:r>
            <a:endParaRPr lang="en-US" altLang="ko-KR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6553200" y="4914900"/>
            <a:ext cx="2133600" cy="1143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>
              <a:defRPr/>
            </a:pPr>
            <a:fld id="{E6E5649F-94C0-4E2C-9E90-C0744DFAE3A1}" type="slidenum">
              <a:rPr lang="ko-KR" altLang="en-US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xmlns="" val="113660096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8360"/>
            <a:ext cx="8229600" cy="8572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200152"/>
            <a:ext cx="8229600" cy="3398044"/>
          </a:xfrm>
        </p:spPr>
        <p:txBody>
          <a:bodyPr/>
          <a:lstStyle/>
          <a:p>
            <a:pPr lvl="0"/>
            <a:r>
              <a:rPr lang="ru-RU" noProof="0" smtClean="0"/>
              <a:t>Вставка диаграммы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403850" y="4531023"/>
            <a:ext cx="683954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508000" y="4531023"/>
            <a:ext cx="4723209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442999" y="4531023"/>
            <a:ext cx="512504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35CCAF-8505-48DA-A012-1361A358C30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558573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0E5A36-8B56-432A-8C0C-6E98E237219E}" type="datetime1">
              <a:rPr lang="ru-RU" smtClean="0"/>
              <a:pPr/>
              <a:t>12.11.2021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6846BD-96E4-455A-89FA-5AA6EFC8627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67424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92A1D-587E-4802-A710-51DE707875D7}" type="datetime1">
              <a:rPr lang="ru-RU" smtClean="0"/>
              <a:pPr/>
              <a:t>12.11.2021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6846BD-96E4-455A-89FA-5AA6EFC8627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866580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EB8BD-D24A-49A8-9792-12129F1B4633}" type="datetime1">
              <a:rPr lang="ru-RU" smtClean="0"/>
              <a:pPr/>
              <a:t>12.11.2021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6846BD-96E4-455A-89FA-5AA6EFC8627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590795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C8EB8-8967-4244-995B-95DCBC6D5D1F}" type="datetime1">
              <a:rPr lang="ru-RU" smtClean="0"/>
              <a:pPr/>
              <a:t>12.11.2021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6846BD-96E4-455A-89FA-5AA6EFC8627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905736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75C74-63EB-4AC4-BACB-5E89529720D2}" type="datetime1">
              <a:rPr lang="ru-RU" smtClean="0"/>
              <a:pPr/>
              <a:t>12.11.2021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6846BD-96E4-455A-89FA-5AA6EFC8627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799871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8DF2B-2D98-427A-A7D7-BD5F85B85E16}" type="datetime1">
              <a:rPr lang="ru-RU" smtClean="0"/>
              <a:pPr/>
              <a:t>12.11.2021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6846BD-96E4-455A-89FA-5AA6EFC8627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001776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2C7D8-9044-4F6A-B151-A01183F5B65D}" type="datetime1">
              <a:rPr lang="ru-RU" smtClean="0"/>
              <a:pPr/>
              <a:t>12.11.2021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6846BD-96E4-455A-89FA-5AA6EFC8627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673928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873674-4586-4F5A-8CE8-FC3B7896BF00}" type="datetime1">
              <a:rPr lang="ru-RU" smtClean="0"/>
              <a:pPr/>
              <a:t>12.11.2021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6846BD-96E4-455A-89FA-5AA6EFC8627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439019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DCCD61-643D-44A5-A450-3A42A50CBC1E}" type="datetimeFigureOut">
              <a:rPr lang="en-US" smtClean="0"/>
              <a:pPr/>
              <a:t>11/12/2021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20707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5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2" Target="../media/image2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2.xml.rels><?xml version="1.0" encoding="UTF-8" standalone="yes" ?><Relationships xmlns="http://schemas.openxmlformats.org/package/2006/relationships"><Relationship Id="rId3" Target="../media/image15.jpeg" Type="http://schemas.openxmlformats.org/officeDocument/2006/relationships/image"/><Relationship Id="rId2" Target="../media/image14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7.xml"/></Relationships>
</file>

<file path=ppt/slides/_rels/slide15.xml.rels><?xml version="1.0" encoding="UTF-8" standalone="yes" ?><Relationships xmlns="http://schemas.openxmlformats.org/package/2006/relationships"><Relationship Id="rId3" Target="../media/image18.jpeg" Type="http://schemas.openxmlformats.org/officeDocument/2006/relationships/image"/><Relationship Id="rId2" Target="../notesSlides/notesSlide9.xml" Type="http://schemas.openxmlformats.org/officeDocument/2006/relationships/notesSlide"/><Relationship Id="rId1" Target="../slideLayouts/slideLayout7.xml" Type="http://schemas.openxmlformats.org/officeDocument/2006/relationships/slideLayout"/><Relationship Id="rId5" Target="../media/image20.jpeg" Type="http://schemas.openxmlformats.org/officeDocument/2006/relationships/image"/><Relationship Id="rId4" Target="../media/image19.jpeg" Type="http://schemas.openxmlformats.org/officeDocument/2006/relationships/image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3.jpeg"/><Relationship Id="rId7" Type="http://schemas.openxmlformats.org/officeDocument/2006/relationships/image" Target="../media/image2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25.jpeg"/><Relationship Id="rId4" Type="http://schemas.openxmlformats.org/officeDocument/2006/relationships/image" Target="../media/image24.jpeg"/><Relationship Id="rId9" Type="http://schemas.openxmlformats.org/officeDocument/2006/relationships/image" Target="../media/image2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8.xml"/><Relationship Id="rId4" Type="http://schemas.openxmlformats.org/officeDocument/2006/relationships/image" Target="../media/image34.jpeg"/></Relationships>
</file>

<file path=ppt/slides/_rels/slide22.xml.rels><?xml version="1.0" encoding="UTF-8" standalone="yes" ?><Relationships xmlns="http://schemas.openxmlformats.org/package/2006/relationships"><Relationship Id="rId3" Target="../media/image36.jpeg" Type="http://schemas.openxmlformats.org/officeDocument/2006/relationships/image"/><Relationship Id="rId2" Target="../media/image35.jpeg" Type="http://schemas.openxmlformats.org/officeDocument/2006/relationships/image"/><Relationship Id="rId1" Target="../slideLayouts/slideLayout2.xml" Type="http://schemas.openxmlformats.org/officeDocument/2006/relationships/slideLayout"/><Relationship Id="rId5" Target="../media/image38.jpeg" Type="http://schemas.openxmlformats.org/officeDocument/2006/relationships/image"/><Relationship Id="rId4" Target="../media/image37.jpeg" Type="http://schemas.openxmlformats.org/officeDocument/2006/relationships/image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eg"/></Relationships>
</file>

<file path=ppt/slides/_rels/slide24.xml.rels><?xml version="1.0" encoding="UTF-8" standalone="yes" ?><Relationships xmlns="http://schemas.openxmlformats.org/package/2006/relationships"><Relationship Id="rId3" Target="../media/image43.jpeg" Type="http://schemas.openxmlformats.org/officeDocument/2006/relationships/image"/><Relationship Id="rId2" Target="../media/image42.jpeg" Type="http://schemas.openxmlformats.org/officeDocument/2006/relationships/image"/><Relationship Id="rId1" Target="../slideLayouts/slideLayout2.xml" Type="http://schemas.openxmlformats.org/officeDocument/2006/relationships/slideLayout"/><Relationship Id="rId6" Target="../media/image46.jpeg" Type="http://schemas.openxmlformats.org/officeDocument/2006/relationships/image"/><Relationship Id="rId5" Target="../media/image45.jpeg" Type="http://schemas.openxmlformats.org/officeDocument/2006/relationships/image"/><Relationship Id="rId4" Target="../media/image44.jpeg" Type="http://schemas.openxmlformats.org/officeDocument/2006/relationships/image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jpeg"/><Relationship Id="rId4" Type="http://schemas.openxmlformats.org/officeDocument/2006/relationships/chart" Target="../charts/char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8173" y="555526"/>
            <a:ext cx="4473601" cy="3888432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23928" y="411510"/>
            <a:ext cx="4392488" cy="3456384"/>
          </a:xfrm>
        </p:spPr>
        <p:txBody>
          <a:bodyPr>
            <a:normAutofit fontScale="62500" lnSpcReduction="20000"/>
          </a:bodyPr>
          <a:lstStyle/>
          <a:p>
            <a:endParaRPr lang="ru-RU" sz="5500" b="1" dirty="0" smtClean="0">
              <a:solidFill>
                <a:schemeClr val="accent3">
                  <a:lumMod val="75000"/>
                </a:schemeClr>
              </a:solidFill>
            </a:endParaRPr>
          </a:p>
          <a:p>
            <a:r>
              <a:rPr lang="ru-RU" sz="5500" b="1" dirty="0" smtClean="0">
                <a:solidFill>
                  <a:schemeClr val="accent3">
                    <a:lumMod val="75000"/>
                  </a:schemeClr>
                </a:solidFill>
              </a:rPr>
              <a:t>Реализация </a:t>
            </a:r>
            <a:r>
              <a:rPr lang="ru-RU" sz="5500" b="1" dirty="0">
                <a:solidFill>
                  <a:schemeClr val="accent3">
                    <a:lumMod val="75000"/>
                  </a:schemeClr>
                </a:solidFill>
              </a:rPr>
              <a:t>государственной демографической политики  </a:t>
            </a:r>
            <a:endParaRPr lang="en-US" sz="5500" b="1" dirty="0">
              <a:solidFill>
                <a:schemeClr val="accent3">
                  <a:lumMod val="75000"/>
                </a:schemeClr>
              </a:solidFill>
            </a:endParaRPr>
          </a:p>
          <a:p>
            <a:r>
              <a:rPr lang="ru-RU" sz="5500" b="1" dirty="0" smtClean="0">
                <a:solidFill>
                  <a:schemeClr val="accent3">
                    <a:lumMod val="75000"/>
                  </a:schemeClr>
                </a:solidFill>
              </a:rPr>
              <a:t>в  </a:t>
            </a:r>
            <a:r>
              <a:rPr lang="ru-RU" sz="5500" b="1" dirty="0">
                <a:solidFill>
                  <a:schemeClr val="accent3">
                    <a:lumMod val="75000"/>
                  </a:schemeClr>
                </a:solidFill>
              </a:rPr>
              <a:t>Минской </a:t>
            </a:r>
            <a:r>
              <a:rPr lang="ru-RU" sz="5500" b="1" dirty="0" smtClean="0">
                <a:solidFill>
                  <a:schemeClr val="accent3">
                    <a:lumMod val="75000"/>
                  </a:schemeClr>
                </a:solidFill>
              </a:rPr>
              <a:t>области</a:t>
            </a:r>
            <a:r>
              <a:rPr lang="ru-RU" sz="5500" dirty="0">
                <a:solidFill>
                  <a:schemeClr val="accent3">
                    <a:lumMod val="75000"/>
                  </a:schemeClr>
                </a:solidFill>
              </a:rPr>
              <a:t> </a:t>
            </a:r>
            <a:endParaRPr lang="en-US" sz="5500" dirty="0">
              <a:solidFill>
                <a:schemeClr val="accent3">
                  <a:lumMod val="75000"/>
                </a:schemeClr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236923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8992" y="193599"/>
            <a:ext cx="7503448" cy="1009999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A50021"/>
                </a:solidFill>
              </a:rPr>
              <a:t>Число </a:t>
            </a:r>
            <a:r>
              <a:rPr lang="ru-RU" sz="2800" b="1" dirty="0">
                <a:solidFill>
                  <a:srgbClr val="A50021"/>
                </a:solidFill>
              </a:rPr>
              <a:t>браков и разводов  в Минской области и Республике </a:t>
            </a:r>
            <a:r>
              <a:rPr lang="ru-RU" sz="2800" b="1" dirty="0" smtClean="0">
                <a:solidFill>
                  <a:srgbClr val="A50021"/>
                </a:solidFill>
              </a:rPr>
              <a:t>Беларусь</a:t>
            </a:r>
            <a:r>
              <a:rPr lang="ru-RU" sz="2800" dirty="0" smtClean="0">
                <a:solidFill>
                  <a:srgbClr val="A50021"/>
                </a:solidFill>
              </a:rPr>
              <a:t>                        </a:t>
            </a:r>
            <a:r>
              <a:rPr lang="ru-RU" sz="1600" dirty="0" smtClean="0">
                <a:solidFill>
                  <a:srgbClr val="A50021"/>
                </a:solidFill>
              </a:rPr>
              <a:t>(на 1 тыс. населения)</a:t>
            </a:r>
            <a:endParaRPr lang="en-US" sz="1600" dirty="0">
              <a:solidFill>
                <a:srgbClr val="A50021"/>
              </a:solidFill>
            </a:endParaRPr>
          </a:p>
        </p:txBody>
      </p:sp>
      <p:graphicFrame>
        <p:nvGraphicFramePr>
          <p:cNvPr id="10" name="Объект 9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028700" y="1347614"/>
          <a:ext cx="3543300" cy="30529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4" name="Объект 13"/>
          <p:cNvGraphicFramePr>
            <a:graphicFrameLocks noGrp="1"/>
          </p:cNvGraphicFramePr>
          <p:nvPr>
            <p:ph sz="half" idx="2"/>
            <p:extLst/>
          </p:nvPr>
        </p:nvGraphicFramePr>
        <p:xfrm>
          <a:off x="4894263" y="1347614"/>
          <a:ext cx="3710185" cy="30529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6846BD-96E4-455A-89FA-5AA6EFC86277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899261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290" y="103513"/>
            <a:ext cx="8043890" cy="65126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ПОДПРОГРАММА 1 «СЕМЬЯ И ДЕТСТВО»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ru-RU" sz="2800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type="tbl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3795851" y="754773"/>
            <a:ext cx="1775526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Картинки по запросу семья года минщины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0431" y="754773"/>
            <a:ext cx="2880320" cy="1980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www.spcborisov.guo.by/uploads/b1/s/10/873/editor_picture/1/507/orig_20190517_144405.jpg?t=155894025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1730" y="2923703"/>
            <a:ext cx="2858102" cy="1980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76477" y="790515"/>
            <a:ext cx="2696703" cy="198048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69522" y="2938771"/>
            <a:ext cx="2866974" cy="1980483"/>
          </a:xfrm>
          <a:prstGeom prst="rect">
            <a:avLst/>
          </a:prstGeom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3131831" y="2938771"/>
            <a:ext cx="2965691" cy="1965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248BC06-8EA2-4FBD-9514-D59DD4BF6EC3}" type="slidenum">
              <a:rPr lang="ru-RU" smtClean="0">
                <a:solidFill>
                  <a:schemeClr val="tx1"/>
                </a:solidFill>
              </a:rPr>
              <a:pPr>
                <a:defRPr/>
              </a:pPr>
              <a:t>11</a:t>
            </a:fld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4"/>
          <p:cNvPicPr>
            <a:picLocks noChangeArrowheads="1" noChangeAspect="1"/>
          </p:cNvPicPr>
          <p:nvPr/>
        </p:nvPicPr>
        <p:blipFill rotWithShape="1">
          <a:blip cstate="print" r:embed="rId2"/>
          <a:srcRect b="-144" r="30"/>
          <a:stretch/>
        </p:blipFill>
        <p:spPr bwMode="auto">
          <a:xfrm>
            <a:off x="7147504" y="602369"/>
            <a:ext cx="1708983" cy="1249301"/>
          </a:xfrm>
          <a:prstGeom prst="roundRect">
            <a:avLst>
              <a:gd fmla="val 16667" name="adj"/>
            </a:avLst>
          </a:prstGeom>
          <a:ln>
            <a:noFill/>
          </a:ln>
          <a:effectLst>
            <a:outerShdw algn="tl" blurRad="152400" dir="900000" dist="12000" kx="110000" ky="200000" rotWithShape="0" sy="9800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dir="t" rig="threePt"/>
          </a:scene3d>
          <a:sp3d contourW="6350" prstMaterial="matte">
            <a:bevelT h="101600" w="101600"/>
            <a:contourClr>
              <a:srgbClr val="969696"/>
            </a:contourClr>
          </a:sp3d>
        </p:spPr>
      </p:pic>
      <p:sp>
        <p:nvSpPr>
          <p:cNvPr id="2" name="Номер слайда 1"/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DC6846BD-96E4-455A-89FA-5AA6EFC86277}" type="slidenum">
              <a:rPr lang="ru-RU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pPr/>
              <a:t>12</a:t>
            </a:fld>
            <a:endParaRPr lang="ru-RU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323528" y="889931"/>
            <a:ext cx="7596844" cy="1746892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eaLnBrk="1" hangingPunct="1" latinLnBrk="0" rtl="0">
              <a:spcBef>
                <a:spcPct val="0"/>
              </a:spcBef>
              <a:buNone/>
              <a:defRPr kern="1200"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ts val="1200"/>
              </a:lnSpc>
            </a:pPr>
            <a:r>
              <a:rPr dirty="0" lang="ru-RU" sz="1400"/>
              <a:t>В</a:t>
            </a:r>
            <a:r>
              <a:rPr dirty="0" lang="ru-RU" smtClean="0" sz="1400"/>
              <a:t>недрено </a:t>
            </a:r>
            <a:r>
              <a:rPr dirty="0" err="1" lang="ru-RU" sz="1400"/>
              <a:t>предабортное</a:t>
            </a:r>
            <a:r>
              <a:rPr dirty="0" lang="ru-RU" sz="1400"/>
              <a:t> психологическое </a:t>
            </a:r>
            <a:r>
              <a:rPr dirty="0" lang="ru-RU" smtClean="0" sz="1400"/>
              <a:t>консультирование</a:t>
            </a:r>
            <a:endParaRPr dirty="0" lang="ru-RU" sz="1400"/>
          </a:p>
          <a:p>
            <a:pPr algn="l">
              <a:lnSpc>
                <a:spcPts val="1200"/>
              </a:lnSpc>
            </a:pPr>
            <a:endParaRPr dirty="0" lang="ru-RU" smtClean="0" sz="1400"/>
          </a:p>
          <a:p>
            <a:pPr algn="l">
              <a:lnSpc>
                <a:spcPts val="1200"/>
              </a:lnSpc>
            </a:pPr>
            <a:r>
              <a:rPr dirty="0" lang="ru-RU" sz="1400"/>
              <a:t>П</a:t>
            </a:r>
            <a:r>
              <a:rPr dirty="0" lang="ru-RU" smtClean="0" sz="1400"/>
              <a:t>роводится </a:t>
            </a:r>
            <a:r>
              <a:rPr dirty="0" err="1" lang="ru-RU" sz="1400"/>
              <a:t>пренатальный</a:t>
            </a:r>
            <a:r>
              <a:rPr dirty="0" lang="ru-RU" sz="1400"/>
              <a:t> скрининг врожденных пороков </a:t>
            </a:r>
            <a:r>
              <a:rPr dirty="0" lang="ru-RU" smtClean="0" sz="1400"/>
              <a:t>развития                                   </a:t>
            </a:r>
            <a:r>
              <a:rPr dirty="0" lang="ru-RU" sz="1400"/>
              <a:t>и наследственных заболеваний </a:t>
            </a:r>
            <a:r>
              <a:rPr dirty="0" lang="ru-RU" smtClean="0" sz="1400"/>
              <a:t>плода</a:t>
            </a:r>
          </a:p>
          <a:p>
            <a:pPr algn="l">
              <a:lnSpc>
                <a:spcPts val="1200"/>
              </a:lnSpc>
            </a:pPr>
            <a:endParaRPr dirty="0" lang="ru-RU" smtClean="0" sz="1400"/>
          </a:p>
          <a:p>
            <a:pPr algn="l">
              <a:lnSpc>
                <a:spcPts val="1200"/>
              </a:lnSpc>
            </a:pPr>
            <a:r>
              <a:rPr dirty="0" lang="ru-RU" sz="1400"/>
              <a:t>Ф</a:t>
            </a:r>
            <a:r>
              <a:rPr dirty="0" lang="ru-RU" smtClean="0" sz="1400"/>
              <a:t>ункционируют </a:t>
            </a:r>
            <a:r>
              <a:rPr dirty="0" lang="ru-RU" sz="1400"/>
              <a:t>8 межрайонных центров раннего </a:t>
            </a:r>
            <a:r>
              <a:rPr dirty="0" lang="ru-RU" smtClean="0" sz="1400"/>
              <a:t>вмешательства</a:t>
            </a:r>
          </a:p>
          <a:p>
            <a:pPr algn="l">
              <a:lnSpc>
                <a:spcPts val="1200"/>
              </a:lnSpc>
            </a:pPr>
            <a:endParaRPr dirty="0" lang="ru-RU" sz="1400"/>
          </a:p>
          <a:p>
            <a:pPr algn="l">
              <a:lnSpc>
                <a:spcPts val="1200"/>
              </a:lnSpc>
            </a:pPr>
            <a:r>
              <a:rPr dirty="0" lang="ru-RU" sz="1400"/>
              <a:t>В</a:t>
            </a:r>
            <a:r>
              <a:rPr dirty="0" lang="ru-RU" smtClean="0" sz="1400"/>
              <a:t>недрены </a:t>
            </a:r>
            <a:r>
              <a:rPr dirty="0" lang="ru-RU" sz="1400"/>
              <a:t>новые формы и методы работы по профилактике детского </a:t>
            </a:r>
            <a:r>
              <a:rPr dirty="0" lang="ru-RU" smtClean="0" sz="1400"/>
              <a:t>травматизма</a:t>
            </a:r>
          </a:p>
          <a:p>
            <a:pPr algn="l">
              <a:lnSpc>
                <a:spcPts val="1200"/>
              </a:lnSpc>
            </a:pPr>
            <a:r>
              <a:rPr dirty="0" lang="ru-RU" smtClean="0" sz="1400"/>
              <a:t>на </a:t>
            </a:r>
            <a:r>
              <a:rPr dirty="0" lang="ru-RU" sz="1400"/>
              <a:t>базе 4-х модельных центров </a:t>
            </a:r>
            <a:r>
              <a:rPr dirty="0" lang="ru-RU" smtClean="0" sz="1400"/>
              <a:t>по </a:t>
            </a:r>
            <a:r>
              <a:rPr dirty="0" lang="ru-RU" sz="1400"/>
              <a:t>обучению родителей основам безопасной жизнедеятельности </a:t>
            </a:r>
            <a:r>
              <a:rPr dirty="0" lang="ru-RU" smtClean="0" sz="1400"/>
              <a:t>детей</a:t>
            </a:r>
            <a:r>
              <a:rPr dirty="0" lang="ru-RU" sz="1400"/>
              <a:t/>
            </a:r>
            <a:br>
              <a:rPr dirty="0" lang="ru-RU" sz="1400"/>
            </a:br>
            <a:endParaRPr dirty="0" lang="ru-RU" sz="1400"/>
          </a:p>
        </p:txBody>
      </p:sp>
      <p:sp>
        <p:nvSpPr>
          <p:cNvPr id="4" name="TextBox 3"/>
          <p:cNvSpPr txBox="1"/>
          <p:nvPr/>
        </p:nvSpPr>
        <p:spPr>
          <a:xfrm>
            <a:off x="107504" y="26101"/>
            <a:ext cx="9144000" cy="954107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lang="ru-RU" sz="2800">
                <a:solidFill>
                  <a:schemeClr val="accent1">
                    <a:lumMod val="7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anose="020F0502020204030204" pitchFamily="34" typeface="Calibri"/>
                <a:cs charset="0" panose="020F0502020204030204" pitchFamily="34" typeface="Calibri"/>
              </a:rPr>
              <a:t>СОВЕРШЕНСТВОВАНИЕ СИСТЕМЫ ОХРАНЫ ЗДОРОВЬЯ </a:t>
            </a:r>
            <a:endParaRPr b="1" dirty="0" lang="ru-RU" smtClean="0" sz="2800">
              <a:solidFill>
                <a:schemeClr val="accent1">
                  <a:lumMod val="75000"/>
                </a:schemeClr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latin charset="0" panose="020F0502020204030204" pitchFamily="34" typeface="Calibri"/>
              <a:cs charset="0" panose="020F0502020204030204" pitchFamily="34" typeface="Calibri"/>
            </a:endParaRPr>
          </a:p>
          <a:p>
            <a:pPr algn="ctr"/>
            <a:r>
              <a:rPr b="1" dirty="0" lang="ru-RU" smtClean="0" sz="2800">
                <a:solidFill>
                  <a:schemeClr val="accent1">
                    <a:lumMod val="7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anose="020F0502020204030204" pitchFamily="34" typeface="Calibri"/>
                <a:cs charset="0" panose="020F0502020204030204" pitchFamily="34" typeface="Calibri"/>
              </a:rPr>
              <a:t>МАТЕРИ </a:t>
            </a:r>
            <a:r>
              <a:rPr b="1" dirty="0" lang="ru-RU" sz="2800">
                <a:solidFill>
                  <a:schemeClr val="accent1">
                    <a:lumMod val="7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anose="020F0502020204030204" pitchFamily="34" typeface="Calibri"/>
                <a:cs charset="0" panose="020F0502020204030204" pitchFamily="34" typeface="Calibri"/>
              </a:rPr>
              <a:t>И РЕБЕНКА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83568" y="3003798"/>
            <a:ext cx="184731" cy="369332"/>
          </a:xfrm>
          <a:prstGeom prst="rect">
            <a:avLst/>
          </a:prstGeom>
          <a:noFill/>
        </p:spPr>
        <p:txBody>
          <a:bodyPr rtlCol="0" wrap="none">
            <a:spAutoFit/>
          </a:bodyPr>
          <a:lstStyle/>
          <a:p>
            <a:endParaRPr dirty="0" lang="ru-RU"/>
          </a:p>
        </p:txBody>
      </p:sp>
      <p:sp>
        <p:nvSpPr>
          <p:cNvPr id="6" name="TextBox 5"/>
          <p:cNvSpPr txBox="1"/>
          <p:nvPr/>
        </p:nvSpPr>
        <p:spPr>
          <a:xfrm>
            <a:off x="323528" y="2930095"/>
            <a:ext cx="5570168" cy="2123658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>
              <a:lnSpc>
                <a:spcPct val="150000"/>
              </a:lnSpc>
            </a:pPr>
            <a:r>
              <a:rPr b="1" dirty="0" lang="ru-RU" smtClean="0" sz="1400"/>
              <a:t>В 2016 – 2020 годах закуплены:</a:t>
            </a:r>
          </a:p>
          <a:p>
            <a:pPr>
              <a:lnSpc>
                <a:spcPct val="150000"/>
              </a:lnSpc>
            </a:pPr>
            <a:r>
              <a:rPr b="1" dirty="0" lang="ru-RU" smtClean="0" sz="1400"/>
              <a:t>6</a:t>
            </a:r>
            <a:r>
              <a:rPr dirty="0" lang="ru-RU" smtClean="0" sz="1400"/>
              <a:t> </a:t>
            </a:r>
            <a:r>
              <a:rPr dirty="0" lang="ru-RU" sz="1400"/>
              <a:t>УЗИ-аппаратов экспертного и высокого </a:t>
            </a:r>
            <a:r>
              <a:rPr dirty="0" lang="ru-RU" smtClean="0" sz="1400"/>
              <a:t>класса</a:t>
            </a:r>
          </a:p>
          <a:p>
            <a:pPr>
              <a:lnSpc>
                <a:spcPts val="1200"/>
              </a:lnSpc>
            </a:pPr>
            <a:endParaRPr dirty="0" lang="ru-RU" smtClean="0" sz="1400"/>
          </a:p>
          <a:p>
            <a:pPr>
              <a:lnSpc>
                <a:spcPts val="1200"/>
              </a:lnSpc>
            </a:pPr>
            <a:r>
              <a:rPr b="1" dirty="0" lang="ru-RU" smtClean="0" sz="1400"/>
              <a:t>27</a:t>
            </a:r>
            <a:r>
              <a:rPr dirty="0" lang="ru-RU" smtClean="0" sz="1400"/>
              <a:t> </a:t>
            </a:r>
            <a:r>
              <a:rPr dirty="0" lang="ru-RU" sz="1400"/>
              <a:t>гемодинамических мониторов и реанимационное место </a:t>
            </a:r>
            <a:r>
              <a:rPr dirty="0" lang="ru-RU" smtClean="0" sz="1400"/>
              <a:t> для </a:t>
            </a:r>
            <a:r>
              <a:rPr dirty="0" lang="ru-RU" sz="1400"/>
              <a:t>новорожденных </a:t>
            </a:r>
            <a:r>
              <a:rPr dirty="0" lang="ru-RU" smtClean="0" sz="1400"/>
              <a:t>детей</a:t>
            </a:r>
          </a:p>
          <a:p>
            <a:pPr>
              <a:lnSpc>
                <a:spcPts val="1200"/>
              </a:lnSpc>
            </a:pPr>
            <a:endParaRPr dirty="0" lang="ru-RU" sz="1400"/>
          </a:p>
          <a:p>
            <a:pPr>
              <a:lnSpc>
                <a:spcPts val="1200"/>
              </a:lnSpc>
            </a:pPr>
            <a:r>
              <a:rPr b="1" dirty="0" lang="ru-RU" smtClean="0" sz="1400"/>
              <a:t>11</a:t>
            </a:r>
            <a:r>
              <a:rPr dirty="0" lang="ru-RU" smtClean="0" sz="1400"/>
              <a:t> </a:t>
            </a:r>
            <a:r>
              <a:rPr dirty="0" lang="ru-RU" sz="1400"/>
              <a:t>систем для проведения легочной </a:t>
            </a:r>
            <a:r>
              <a:rPr dirty="0" lang="ru-RU" smtClean="0" sz="1400"/>
              <a:t>реанимации                         у </a:t>
            </a:r>
            <a:r>
              <a:rPr dirty="0" lang="ru-RU" sz="1400"/>
              <a:t>новорожденных </a:t>
            </a:r>
            <a:r>
              <a:rPr dirty="0" lang="ru-RU" smtClean="0" sz="1400"/>
              <a:t>в </a:t>
            </a:r>
            <a:r>
              <a:rPr dirty="0" lang="ru-RU" sz="1400"/>
              <a:t>родильных залах и </a:t>
            </a:r>
            <a:r>
              <a:rPr dirty="0" lang="ru-RU" smtClean="0" sz="1400"/>
              <a:t>операционных</a:t>
            </a:r>
          </a:p>
          <a:p>
            <a:pPr>
              <a:lnSpc>
                <a:spcPts val="1200"/>
              </a:lnSpc>
            </a:pPr>
            <a:endParaRPr dirty="0" lang="ru-RU" smtClean="0" sz="1400"/>
          </a:p>
          <a:p>
            <a:pPr>
              <a:lnSpc>
                <a:spcPts val="1200"/>
              </a:lnSpc>
            </a:pPr>
            <a:r>
              <a:rPr b="1" dirty="0" lang="ru-RU" smtClean="0" sz="1400"/>
              <a:t>2</a:t>
            </a:r>
            <a:r>
              <a:rPr dirty="0" lang="ru-RU" smtClean="0" sz="1400"/>
              <a:t> </a:t>
            </a:r>
            <a:r>
              <a:rPr dirty="0" lang="ru-RU" sz="1400"/>
              <a:t>инкубатора для интенсивной </a:t>
            </a:r>
            <a:r>
              <a:rPr dirty="0" lang="ru-RU" smtClean="0" sz="1400"/>
              <a:t>терапии и </a:t>
            </a:r>
            <a:r>
              <a:rPr dirty="0" lang="ru-RU" sz="1400"/>
              <a:t>выхаживания новорожденных детей</a:t>
            </a:r>
            <a:endParaRPr dirty="0" lang="ru-RU" sz="140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2821" y="2531152"/>
            <a:ext cx="91485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b="1" dirty="0" lang="ru-RU" sz="2800">
                <a:solidFill>
                  <a:schemeClr val="accent1">
                    <a:lumMod val="7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anose="020F0502020204030204" pitchFamily="34" typeface="Calibri"/>
                <a:cs charset="0" panose="020F0502020204030204" pitchFamily="34" typeface="Calibri"/>
              </a:rPr>
              <a:t>УЛУЧШЕНИЕ МАТЕРИАЛЬНО-ТЕХНИЧЕСКОЙ БАЗЫ</a:t>
            </a:r>
          </a:p>
        </p:txBody>
      </p:sp>
      <p:pic>
        <p:nvPicPr>
          <p:cNvPr id="9" name="Picture 2"/>
          <p:cNvPicPr>
            <a:picLocks noChangeArrowheads="1" noChangeAspect="1"/>
          </p:cNvPicPr>
          <p:nvPr/>
        </p:nvPicPr>
        <p:blipFill rotWithShape="1">
          <a:blip cstate="print" r:embed="rId3"/>
          <a:srcRect r="71"/>
          <a:stretch/>
        </p:blipFill>
        <p:spPr bwMode="auto">
          <a:xfrm>
            <a:off x="5713276" y="3010922"/>
            <a:ext cx="2458616" cy="1718309"/>
          </a:xfrm>
          <a:prstGeom prst="roundRect">
            <a:avLst>
              <a:gd fmla="val 16667" name="adj"/>
            </a:avLst>
          </a:prstGeom>
          <a:ln>
            <a:noFill/>
          </a:ln>
          <a:effectLst>
            <a:outerShdw algn="tl" blurRad="152400" dir="900000" dist="12000" kx="110000" ky="200000" rotWithShape="0" sy="9800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dir="t" rig="threePt"/>
          </a:scene3d>
          <a:sp3d contourW="6350" prstMaterial="matte">
            <a:bevelT h="101600" w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162146800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2000" spd="slow"/>
    </mc:Choice>
    <mc:Fallback>
      <p:transition spd="slow"/>
    </mc:Fallback>
  </mc:AlternateContent>
  <p:timing>
    <p:tnLst>
      <p:par>
        <p:cTn dur="indefinite" id="1" nodeType="tmRoot" restart="never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6846BD-96E4-455A-89FA-5AA6EFC86277}" type="slidenum">
              <a:rPr lang="ru-RU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pPr/>
              <a:t>13</a:t>
            </a:fld>
            <a:endParaRPr lang="ru-RU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>
          <a:xfrm>
            <a:off x="0" y="164981"/>
            <a:ext cx="9144000" cy="427167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ПОДПРОГРАММА 1 «СЕМЬЯ И ДЕТСТВО»</a:t>
            </a:r>
            <a:endParaRPr lang="ru-RU" sz="2800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25185" y="771550"/>
            <a:ext cx="3664590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/>
              <a:t>Количество многодетных семей в области за последние пять лет увеличилось на 47,7</a:t>
            </a:r>
            <a:r>
              <a:rPr lang="ru-RU" sz="1400" dirty="0" smtClean="0"/>
              <a:t>%</a:t>
            </a:r>
          </a:p>
          <a:p>
            <a:r>
              <a:rPr lang="ru-RU" sz="1400" dirty="0" smtClean="0"/>
              <a:t>Наблюдается </a:t>
            </a:r>
            <a:r>
              <a:rPr lang="ru-RU" sz="1400" dirty="0"/>
              <a:t>тенденция увеличения доли вторых и последующих детей  </a:t>
            </a:r>
            <a:r>
              <a:rPr lang="ru-RU" sz="1400" dirty="0" smtClean="0"/>
              <a:t>                     в </a:t>
            </a:r>
            <a:r>
              <a:rPr lang="ru-RU" sz="1400" dirty="0"/>
              <a:t>общем числе родившихся до </a:t>
            </a:r>
            <a:r>
              <a:rPr lang="ru-RU" sz="1400" dirty="0" smtClean="0"/>
              <a:t>63,5</a:t>
            </a:r>
            <a:r>
              <a:rPr lang="ru-RU" sz="1400" dirty="0"/>
              <a:t>% по итогам  2019 года (в 2015 году – 58,2%). </a:t>
            </a:r>
            <a:r>
              <a:rPr lang="ru-RU" sz="1400" dirty="0" smtClean="0"/>
              <a:t> </a:t>
            </a:r>
            <a:endParaRPr lang="en-US" sz="1400" dirty="0"/>
          </a:p>
          <a:p>
            <a:endParaRPr lang="ru-RU" dirty="0" smtClean="0"/>
          </a:p>
          <a:p>
            <a:endParaRPr lang="ru-RU" dirty="0" smtClean="0"/>
          </a:p>
        </p:txBody>
      </p:sp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xmlns="" val="1615577994"/>
              </p:ext>
            </p:extLst>
          </p:nvPr>
        </p:nvGraphicFramePr>
        <p:xfrm>
          <a:off x="251520" y="595981"/>
          <a:ext cx="4498898" cy="30888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5025185" y="2621158"/>
            <a:ext cx="4036226" cy="23800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387718" y="3811203"/>
            <a:ext cx="43548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За </a:t>
            </a:r>
            <a:r>
              <a:rPr lang="ru-RU" dirty="0"/>
              <a:t>2016 – 2020 годы о</a:t>
            </a:r>
            <a:r>
              <a:rPr lang="ru-RU" dirty="0" smtClean="0"/>
              <a:t>рдена Матери удостоены </a:t>
            </a:r>
            <a:r>
              <a:rPr lang="ru-RU" dirty="0"/>
              <a:t>593 многодетные матери, из них 153 – в 2020 </a:t>
            </a:r>
            <a:r>
              <a:rPr lang="ru-RU" dirty="0" smtClean="0"/>
              <a:t>году</a:t>
            </a:r>
          </a:p>
        </p:txBody>
      </p:sp>
    </p:spTree>
    <p:extLst>
      <p:ext uri="{BB962C8B-B14F-4D97-AF65-F5344CB8AC3E}">
        <p14:creationId xmlns:p14="http://schemas.microsoft.com/office/powerpoint/2010/main" xmlns="" val="8071473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5227610" y="1704962"/>
            <a:ext cx="3799335" cy="2055304"/>
          </a:xfrm>
          <a:prstGeom prst="rect">
            <a:avLst/>
          </a:prstGeom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387003" y="65997"/>
            <a:ext cx="8639942" cy="93102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algn="ctr" defTabSz="685773" fontAlgn="base">
              <a:spcBef>
                <a:spcPct val="0"/>
              </a:spcBef>
              <a:spcAft>
                <a:spcPts val="600"/>
              </a:spcAft>
            </a:pPr>
            <a:r>
              <a:rPr lang="ru-RU" altLang="ru-RU" sz="28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Times New Roman" pitchFamily="18" charset="0"/>
                <a:cs typeface="Calibri" panose="020F0502020204030204" pitchFamily="34" charset="0"/>
              </a:rPr>
              <a:t>ЕДИНОВРЕМЕННАЯ МАТЕРИАЛЬНАЯ ПОМОЩЬ</a:t>
            </a:r>
            <a:r>
              <a:rPr lang="ru-RU" altLang="ru-RU" sz="2800" b="1" dirty="0" smtClean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ea typeface="Times New Roman" pitchFamily="18" charset="0"/>
                <a:cs typeface="Calibri" panose="020F0502020204030204" pitchFamily="34" charset="0"/>
              </a:rPr>
              <a:t> </a:t>
            </a:r>
            <a:r>
              <a:rPr lang="ru-RU" altLang="ru-RU" sz="28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Times New Roman" pitchFamily="18" charset="0"/>
                <a:cs typeface="Calibri" panose="020F0502020204030204" pitchFamily="34" charset="0"/>
              </a:rPr>
              <a:t>К НОВОМУ УЧЕБНОМУ ГОДУ</a:t>
            </a:r>
            <a:endParaRPr lang="ru-RU" altLang="ru-RU" sz="28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xmlns="" val="3263618564"/>
              </p:ext>
            </p:extLst>
          </p:nvPr>
        </p:nvGraphicFramePr>
        <p:xfrm>
          <a:off x="251520" y="1059582"/>
          <a:ext cx="5616624" cy="39815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6846BD-96E4-455A-89FA-5AA6EFC86277}" type="slidenum">
              <a:rPr lang="ru-RU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pPr/>
              <a:t>14</a:t>
            </a:fld>
            <a:endParaRPr lang="ru-RU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27610" y="883585"/>
            <a:ext cx="323282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/>
              <a:t>За период действия программы 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>из </a:t>
            </a:r>
            <a:r>
              <a:rPr lang="ru-RU" sz="1400" dirty="0"/>
              <a:t>средств местных бюджетов израсходовано 7362,2 тыс. рублей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204668" y="3760265"/>
            <a:ext cx="393933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/>
              <a:t>Предприятиями и организациями по месту работы родителей материальная помощь 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>к </a:t>
            </a:r>
            <a:r>
              <a:rPr lang="ru-RU" sz="1400" dirty="0"/>
              <a:t>школе оказана 27 993 многодетным семьям</a:t>
            </a:r>
            <a:r>
              <a:rPr lang="ru-RU" sz="1400" i="1" dirty="0"/>
              <a:t> </a:t>
            </a:r>
            <a:r>
              <a:rPr lang="ru-RU" sz="1400" dirty="0" smtClean="0"/>
              <a:t>(</a:t>
            </a:r>
            <a:r>
              <a:rPr lang="ru-RU" sz="1400" dirty="0"/>
              <a:t>на 46 487 школьников) на общую сумму 2725,7  тыс. </a:t>
            </a:r>
            <a:r>
              <a:rPr lang="ru-RU" sz="1400" dirty="0" smtClean="0"/>
              <a:t>рублей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xmlns="" val="37222558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саша\презентация демография на заседание МОИК\картинки_дети\images.jpe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9842"/>
          <a:stretch/>
        </p:blipFill>
        <p:spPr bwMode="auto">
          <a:xfrm>
            <a:off x="5934770" y="241622"/>
            <a:ext cx="2977771" cy="17865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444901" y="809068"/>
            <a:ext cx="5542080" cy="214674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defTabSz="685773" fontAlgn="base">
              <a:lnSpc>
                <a:spcPts val="1700"/>
              </a:lnSpc>
              <a:spcBef>
                <a:spcPct val="0"/>
              </a:spcBef>
              <a:spcAft>
                <a:spcPts val="600"/>
              </a:spcAft>
            </a:pPr>
            <a:r>
              <a:rPr lang="ru-RU" sz="1600" dirty="0" smtClean="0"/>
              <a:t>На единовременную выплату семьям при рождении двоих и более детей на приобретение детских вещей первой необходимости за 2016 – 2020 годы из местных бюджетов направлено 667,8 тыс. рублей </a:t>
            </a:r>
          </a:p>
          <a:p>
            <a:pPr defTabSz="685773" fontAlgn="base">
              <a:lnSpc>
                <a:spcPts val="500"/>
              </a:lnSpc>
              <a:spcBef>
                <a:spcPct val="0"/>
              </a:spcBef>
              <a:spcAft>
                <a:spcPts val="600"/>
              </a:spcAft>
            </a:pPr>
            <a:endParaRPr lang="ru-RU" sz="1600" dirty="0" smtClean="0"/>
          </a:p>
          <a:p>
            <a:pPr defTabSz="685773" fontAlgn="base">
              <a:lnSpc>
                <a:spcPts val="1500"/>
              </a:lnSpc>
              <a:spcBef>
                <a:spcPct val="0"/>
              </a:spcBef>
              <a:spcAft>
                <a:spcPts val="600"/>
              </a:spcAft>
            </a:pPr>
            <a:r>
              <a:rPr lang="ru-RU" sz="1600" dirty="0" smtClean="0"/>
              <a:t>Выплату получили 825 семей на 1661 ребенка,                  в том числе в 2020 году –149 семей на 299 детей </a:t>
            </a:r>
          </a:p>
          <a:p>
            <a:pPr defTabSz="685773" fontAlgn="base">
              <a:lnSpc>
                <a:spcPts val="500"/>
              </a:lnSpc>
              <a:spcBef>
                <a:spcPct val="0"/>
              </a:spcBef>
              <a:spcAft>
                <a:spcPts val="600"/>
              </a:spcAft>
            </a:pPr>
            <a:endParaRPr lang="ru-RU" sz="1600" dirty="0" smtClean="0"/>
          </a:p>
          <a:p>
            <a:pPr defTabSz="685773" fontAlgn="base">
              <a:lnSpc>
                <a:spcPts val="1500"/>
              </a:lnSpc>
              <a:spcBef>
                <a:spcPct val="0"/>
              </a:spcBef>
              <a:spcAft>
                <a:spcPts val="600"/>
              </a:spcAft>
            </a:pPr>
            <a:r>
              <a:rPr lang="ru-RU" sz="1600" dirty="0" smtClean="0"/>
              <a:t>Семейный капитал назначен 13 379 многодетным семьям</a:t>
            </a:r>
            <a:endParaRPr lang="ru-RU" altLang="ru-RU" sz="1600" b="1" dirty="0">
              <a:solidFill>
                <a:schemeClr val="accent4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6846BD-96E4-455A-89FA-5AA6EFC86277}" type="slidenum">
              <a:rPr lang="ru-RU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pPr/>
              <a:t>15</a:t>
            </a:fld>
            <a:endParaRPr lang="ru-RU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44901" y="3075806"/>
            <a:ext cx="2880320" cy="1828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2"/>
          <p:cNvSpPr txBox="1">
            <a:spLocks noChangeArrowheads="1"/>
          </p:cNvSpPr>
          <p:nvPr/>
        </p:nvSpPr>
        <p:spPr>
          <a:xfrm>
            <a:off x="16876" y="126802"/>
            <a:ext cx="9144000" cy="427167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ПОДПРОГРАММА 1 «СЕМЬЯ И ДЕТСТВО»</a:t>
            </a:r>
            <a:endParaRPr lang="ru-RU" sz="2800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3779912" y="3415029"/>
            <a:ext cx="4968552" cy="151836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defTabSz="685773" fontAlgn="base">
              <a:spcBef>
                <a:spcPct val="0"/>
              </a:spcBef>
              <a:spcAft>
                <a:spcPts val="600"/>
              </a:spcAft>
            </a:pPr>
            <a:r>
              <a:rPr lang="ru-RU" sz="1600" dirty="0"/>
              <a:t>Ежегодно проводилась </a:t>
            </a:r>
            <a:r>
              <a:rPr lang="ru-RU" sz="1600" dirty="0" smtClean="0"/>
              <a:t>работа по </a:t>
            </a:r>
            <a:r>
              <a:rPr lang="ru-RU" sz="1600" dirty="0"/>
              <a:t>обеспечению противопожарной безопасности домовладений (квартир) многодетных </a:t>
            </a:r>
            <a:r>
              <a:rPr lang="ru-RU" sz="1600" dirty="0" smtClean="0"/>
              <a:t>семей </a:t>
            </a:r>
          </a:p>
          <a:p>
            <a:pPr defTabSz="685773" fontAlgn="base">
              <a:lnSpc>
                <a:spcPts val="500"/>
              </a:lnSpc>
              <a:spcBef>
                <a:spcPct val="0"/>
              </a:spcBef>
              <a:spcAft>
                <a:spcPts val="600"/>
              </a:spcAft>
            </a:pPr>
            <a:endParaRPr lang="ru-RU" sz="1600" dirty="0" smtClean="0"/>
          </a:p>
          <a:p>
            <a:pPr defTabSz="685773" fontAlgn="base">
              <a:spcBef>
                <a:spcPct val="0"/>
              </a:spcBef>
              <a:spcAft>
                <a:spcPts val="600"/>
              </a:spcAft>
            </a:pPr>
            <a:r>
              <a:rPr lang="ru-RU" sz="1600" dirty="0" smtClean="0"/>
              <a:t>За период реализации программы израсходовано 796,6 </a:t>
            </a:r>
            <a:r>
              <a:rPr lang="ru-RU" sz="1600" dirty="0"/>
              <a:t>тыс. </a:t>
            </a:r>
            <a:r>
              <a:rPr lang="ru-RU" sz="1600" dirty="0" smtClean="0"/>
              <a:t>рублей</a:t>
            </a:r>
            <a:endParaRPr lang="ru-RU" altLang="ru-RU" sz="1600" b="1" dirty="0">
              <a:solidFill>
                <a:schemeClr val="accent4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6626187" y="1748147"/>
            <a:ext cx="2286354" cy="156171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91356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03655" y="168360"/>
            <a:ext cx="885698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ПОДПРОГРАММА 1 «СЕМЬЯ И ДЕТСТВО»</a:t>
            </a: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18985882"/>
              </p:ext>
            </p:extLst>
          </p:nvPr>
        </p:nvGraphicFramePr>
        <p:xfrm>
          <a:off x="467544" y="1136636"/>
          <a:ext cx="8012402" cy="2940287"/>
        </p:xfrm>
        <a:graphic>
          <a:graphicData uri="http://schemas.openxmlformats.org/drawingml/2006/table">
            <a:tbl>
              <a:tblPr>
                <a:tableStyleId>{0505E3EF-67EA-436B-97B2-0124C06EBD24}</a:tableStyleId>
              </a:tblPr>
              <a:tblGrid>
                <a:gridCol w="280372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87940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68619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643074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142876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Целевые</a:t>
                      </a:r>
                      <a:r>
                        <a:rPr lang="ru-RU" sz="1600" baseline="0" dirty="0" smtClean="0">
                          <a:effectLst/>
                        </a:rPr>
                        <a:t> п</a:t>
                      </a:r>
                      <a:r>
                        <a:rPr lang="ru-RU" sz="1600" dirty="0" smtClean="0">
                          <a:effectLst/>
                        </a:rPr>
                        <a:t>оказатели</a:t>
                      </a:r>
                      <a:endParaRPr lang="ru-RU" sz="1600" dirty="0">
                        <a:effectLst/>
                        <a:latin typeface="+mn-lt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7529" marR="7529" marT="7529" marB="752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Единицы </a:t>
                      </a:r>
                      <a:r>
                        <a:rPr lang="ru-RU" sz="1600" dirty="0">
                          <a:effectLst/>
                        </a:rPr>
                        <a:t>измерения</a:t>
                      </a:r>
                      <a:endParaRPr lang="ru-RU" sz="1600" dirty="0">
                        <a:effectLst/>
                        <a:latin typeface="+mn-lt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7529" marR="7529" marT="7529" marB="752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Целевой показатель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на 2020 </a:t>
                      </a:r>
                      <a:r>
                        <a:rPr lang="ru-RU" sz="1600" dirty="0">
                          <a:effectLst/>
                        </a:rPr>
                        <a:t>год</a:t>
                      </a:r>
                      <a:endParaRPr lang="ru-RU" sz="1600" dirty="0">
                        <a:effectLst/>
                        <a:latin typeface="+mn-lt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7529" marR="7529" marT="7529" marB="752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Фактически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по </a:t>
                      </a:r>
                      <a:r>
                        <a:rPr lang="ru-RU" sz="1600" dirty="0">
                          <a:effectLst/>
                        </a:rPr>
                        <a:t>итогам </a:t>
                      </a:r>
                      <a:endParaRPr lang="ru-RU" sz="1600" dirty="0" smtClean="0">
                        <a:effectLst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2020 </a:t>
                      </a:r>
                      <a:r>
                        <a:rPr lang="ru-RU" sz="1600" dirty="0">
                          <a:effectLst/>
                        </a:rPr>
                        <a:t>года</a:t>
                      </a:r>
                      <a:endParaRPr lang="ru-RU" sz="1600" dirty="0">
                        <a:effectLst/>
                        <a:latin typeface="+mn-lt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7529" marR="7529" marT="7529" marB="7529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8564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Коэффициент    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младенческой </a:t>
                      </a:r>
                      <a:r>
                        <a:rPr lang="ru-RU" sz="1600" dirty="0">
                          <a:effectLst/>
                        </a:rPr>
                        <a:t>смертности  </a:t>
                      </a:r>
                      <a:endParaRPr lang="ru-RU" sz="1600" dirty="0">
                        <a:effectLst/>
                        <a:latin typeface="+mn-lt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144000" marR="7529" marT="7529" marB="752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промилле</a:t>
                      </a:r>
                      <a:endParaRPr lang="ru-RU" sz="1600" dirty="0">
                        <a:effectLst/>
                        <a:latin typeface="+mn-lt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7529" marR="7529" marT="7529" marB="7529" anchor="ctr" anchorCtr="1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3,4</a:t>
                      </a: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lt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7529" marR="7529" marT="7529" marB="7529" anchor="ctr" anchorCtr="1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 smtClean="0">
                          <a:effectLst/>
                        </a:rPr>
                        <a:t>2,8</a:t>
                      </a:r>
                      <a:endParaRPr lang="ru-RU" sz="1600" b="1" dirty="0">
                        <a:solidFill>
                          <a:srgbClr val="245A24"/>
                        </a:solidFill>
                        <a:effectLst/>
                        <a:latin typeface="+mn-lt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7529" marR="7529" marT="7529" marB="7529" anchor="ctr" anchorCtr="1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588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Коэффициент </a:t>
                      </a:r>
                      <a:r>
                        <a:rPr lang="ru-RU" sz="1600" baseline="0" dirty="0" smtClean="0">
                          <a:effectLst/>
                        </a:rPr>
                        <a:t> 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детской смертности  </a:t>
                      </a:r>
                      <a:endParaRPr lang="ru-RU" sz="1600" dirty="0">
                        <a:effectLst/>
                        <a:latin typeface="+mn-lt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144000" marR="72000" marT="7529" marB="752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effectLst/>
                        </a:rPr>
                        <a:t>проcантимилле</a:t>
                      </a:r>
                      <a:endParaRPr lang="ru-RU" sz="1600" dirty="0">
                        <a:effectLst/>
                        <a:latin typeface="+mn-lt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7529" marR="7529" marT="7529" marB="7529" anchor="ctr" anchorCtr="1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35</a:t>
                      </a: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lt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7529" marR="7529" marT="7529" marB="7529" anchor="ctr" anchorCtr="1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 smtClean="0">
                          <a:effectLst/>
                        </a:rPr>
                        <a:t>29,5</a:t>
                      </a:r>
                      <a:endParaRPr lang="ru-RU" sz="1600" b="1" dirty="0">
                        <a:solidFill>
                          <a:srgbClr val="245A24"/>
                        </a:solidFill>
                        <a:effectLst/>
                        <a:latin typeface="+mn-lt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7529" marR="7529" marT="7529" marB="7529" anchor="ctr" anchorCtr="1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6846BD-96E4-455A-89FA-5AA6EFC86277}" type="slidenum">
              <a:rPr lang="ru-RU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pPr/>
              <a:t>16</a:t>
            </a:fld>
            <a:endParaRPr lang="ru-RU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83851" y="627534"/>
            <a:ext cx="36965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>Достижение целевых показателей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3900460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15427" y="1002474"/>
            <a:ext cx="3049533" cy="25124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6885" y="1409227"/>
            <a:ext cx="5588431" cy="3358037"/>
          </a:xfrm>
        </p:spPr>
        <p:txBody>
          <a:bodyPr>
            <a:normAutofit fontScale="55000" lnSpcReduction="20000"/>
          </a:bodyPr>
          <a:lstStyle/>
          <a:p>
            <a:pPr marL="0" indent="0">
              <a:lnSpc>
                <a:spcPct val="170000"/>
              </a:lnSpc>
              <a:buNone/>
            </a:pPr>
            <a:r>
              <a:rPr lang="ru-RU" dirty="0"/>
              <a:t>Мероприятия подпрограммы </a:t>
            </a:r>
            <a:r>
              <a:rPr lang="ru-RU" dirty="0" smtClean="0"/>
              <a:t>направлены на:</a:t>
            </a: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ru-RU" dirty="0" smtClean="0"/>
              <a:t>формирование приверженности</a:t>
            </a:r>
            <a:r>
              <a:rPr lang="en-US" dirty="0" smtClean="0"/>
              <a:t> </a:t>
            </a:r>
            <a:r>
              <a:rPr lang="ru-RU" dirty="0" smtClean="0"/>
              <a:t>к здоровому образу жизни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 smtClean="0"/>
              <a:t>профилактику </a:t>
            </a:r>
            <a:r>
              <a:rPr lang="ru-RU" dirty="0"/>
              <a:t>неинфекционных </a:t>
            </a:r>
            <a:r>
              <a:rPr lang="ru-RU" dirty="0" smtClean="0"/>
              <a:t>заболеваний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 smtClean="0"/>
              <a:t>улучшение </a:t>
            </a:r>
            <a:r>
              <a:rPr lang="ru-RU" dirty="0"/>
              <a:t>доступности первичной медицинской </a:t>
            </a:r>
            <a:r>
              <a:rPr lang="ru-RU" dirty="0" smtClean="0"/>
              <a:t>помощи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 smtClean="0"/>
              <a:t>снижение </a:t>
            </a:r>
            <a:r>
              <a:rPr lang="ru-RU" dirty="0"/>
              <a:t>преждевременной </a:t>
            </a:r>
            <a:r>
              <a:rPr lang="ru-RU" dirty="0" smtClean="0"/>
              <a:t>смертности              и стабилизацию </a:t>
            </a:r>
            <a:r>
              <a:rPr lang="ru-RU" dirty="0"/>
              <a:t>инвалидности населения, наступивших по причине неинфекционных </a:t>
            </a:r>
            <a:r>
              <a:rPr lang="ru-RU" dirty="0" smtClean="0"/>
              <a:t>заболеваний</a:t>
            </a:r>
            <a:endParaRPr lang="en-US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87017" y="156862"/>
            <a:ext cx="885698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ПОДПРОГРАММА 2  «ПРОФИЛАКТИКА И КОНТРОЛЬ НЕИНФЕКЦИОННЫХ ЗАБОЛЕВАНИЙ»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67471" y="2936259"/>
            <a:ext cx="3312368" cy="22072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6846BD-96E4-455A-89FA-5AA6EFC86277}" type="slidenum">
              <a:rPr lang="ru-RU" smtClean="0">
                <a:solidFill>
                  <a:schemeClr val="tx1"/>
                </a:solidFill>
              </a:rPr>
              <a:pPr/>
              <a:t>17</a:t>
            </a:fld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557839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idx="12" sz="quarter" type="sldNum"/>
          </p:nvPr>
        </p:nvSpPr>
        <p:spPr>
          <a:xfrm>
            <a:off x="6588224" y="4731990"/>
            <a:ext cx="2133600" cy="273844"/>
          </a:xfrm>
        </p:spPr>
        <p:txBody>
          <a:bodyPr/>
          <a:lstStyle/>
          <a:p>
            <a:fld id="{DC6846BD-96E4-455A-89FA-5AA6EFC86277}" type="slidenum">
              <a:rPr lang="ru-RU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pPr/>
              <a:t>18</a:t>
            </a:fld>
            <a:endParaRPr lang="ru-RU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144016" y="794895"/>
            <a:ext cx="9144000" cy="576064"/>
          </a:xfrm>
          <a:prstGeom prst="rect">
            <a:avLst/>
          </a:prstGeom>
        </p:spPr>
        <p:txBody>
          <a:bodyPr anchor="ctr" bIns="45720" lIns="91440" rIns="91440" rtlCol="0" tIns="45720" vert="horz">
            <a:noAutofit/>
          </a:bodyPr>
          <a:lstStyle>
            <a:lvl1pPr algn="ctr" defTabSz="914400" eaLnBrk="1" hangingPunct="1" latinLnBrk="0" rtl="0">
              <a:spcBef>
                <a:spcPct val="0"/>
              </a:spcBef>
              <a:buNone/>
              <a:defRPr kern="1200"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b="1" dirty="0" lang="ru-RU" smtClean="0" sz="2000"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anose="020F0502020204030204" pitchFamily="34" typeface="Calibri"/>
                <a:cs charset="0" panose="020F0502020204030204" pitchFamily="34" typeface="Calibri"/>
              </a:rPr>
              <a:t>ПРОЕКТ «ЗДОРОВЫЕ ГОРОДА И ПОСЕЛКИ»</a:t>
            </a:r>
          </a:p>
        </p:txBody>
      </p:sp>
      <p:grpSp>
        <p:nvGrpSpPr>
          <p:cNvPr id="5" name="Группа 4"/>
          <p:cNvGrpSpPr/>
          <p:nvPr/>
        </p:nvGrpSpPr>
        <p:grpSpPr>
          <a:xfrm>
            <a:off x="290485" y="1333225"/>
            <a:ext cx="2865577" cy="2090859"/>
            <a:chOff x="724799" y="987575"/>
            <a:chExt cx="3240360" cy="2364318"/>
          </a:xfrm>
        </p:grpSpPr>
        <p:pic>
          <p:nvPicPr>
            <p:cNvPr descr="D:\саша\презентация демография на заседание МОИК\картинки_города\Налибоки.jpg" id="1027" name="Picture 3"/>
            <p:cNvPicPr>
              <a:picLocks noChangeArrowheads="1" noChangeAspect="1"/>
            </p:cNvPicPr>
            <p:nvPr/>
          </p:nvPicPr>
          <p:blipFill rotWithShape="1">
            <a:blip cstate="print"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-17"/>
            <a:stretch/>
          </p:blipFill>
          <p:spPr bwMode="auto">
            <a:xfrm>
              <a:off x="724799" y="987575"/>
              <a:ext cx="3240360" cy="2033689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cap="sq" w="88900">
              <a:solidFill>
                <a:srgbClr val="FFFFFF"/>
              </a:solidFill>
              <a:miter lim="800000"/>
            </a:ln>
            <a:effectLst>
              <a:outerShdw algn="tl" blurRad="55000" dir="5400000" dist="18000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dir="t" rig="twoPt">
                <a:rot lat="0" lon="0" rev="7200000"/>
              </a:lightRig>
            </a:scene3d>
            <a:sp3d>
              <a:bevelT h="19050" w="25400"/>
              <a:contourClr>
                <a:srgbClr val="FFFFFF"/>
              </a:contourClr>
            </a:sp3d>
            <a:extLst/>
          </p:spPr>
        </p:pic>
        <p:sp>
          <p:nvSpPr>
            <p:cNvPr id="3" name="TextBox 2"/>
            <p:cNvSpPr txBox="1"/>
            <p:nvPr/>
          </p:nvSpPr>
          <p:spPr>
            <a:xfrm>
              <a:off x="734406" y="3021264"/>
              <a:ext cx="3230752" cy="330629"/>
            </a:xfrm>
            <a:prstGeom prst="rect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wrap="square">
              <a:spAutoFit/>
            </a:bodyPr>
            <a:lstStyle/>
            <a:p>
              <a:r>
                <a:rPr dirty="0" err="1" lang="ru-RU" smtClean="0" sz="1300"/>
                <a:t>аг</a:t>
              </a:r>
              <a:r>
                <a:rPr dirty="0" lang="ru-RU" smtClean="0" sz="1300"/>
                <a:t>. Налибоки (</a:t>
              </a:r>
              <a:r>
                <a:rPr dirty="0" err="1" lang="ru-RU" smtClean="0" sz="1300"/>
                <a:t>Столбцовский</a:t>
              </a:r>
              <a:r>
                <a:rPr dirty="0" lang="ru-RU" smtClean="0" sz="1300"/>
                <a:t> р-н)</a:t>
              </a:r>
              <a:endParaRPr dirty="0" lang="ru-RU" sz="1300"/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3143728" y="2896416"/>
            <a:ext cx="2931249" cy="2075724"/>
            <a:chOff x="4427983" y="1004148"/>
            <a:chExt cx="3279217" cy="2322132"/>
          </a:xfrm>
        </p:grpSpPr>
        <p:pic>
          <p:nvPicPr>
            <p:cNvPr descr="D:\саша\презентация демография на заседание МОИК\картинки_города\свислочь.jpeg" id="1029" name="Picture 5"/>
            <p:cNvPicPr>
              <a:picLocks noChangeArrowheads="1" noChangeAspect="1"/>
            </p:cNvPicPr>
            <p:nvPr/>
          </p:nvPicPr>
          <p:blipFill rotWithShape="1">
            <a:blip cstate="print"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46"/>
            <a:stretch/>
          </p:blipFill>
          <p:spPr bwMode="auto">
            <a:xfrm>
              <a:off x="4427984" y="1004148"/>
              <a:ext cx="3240360" cy="2017116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cap="sq" w="88900">
              <a:solidFill>
                <a:srgbClr val="FFFFFF"/>
              </a:solidFill>
              <a:miter lim="800000"/>
            </a:ln>
            <a:effectLst>
              <a:outerShdw algn="tl" blurRad="55000" dir="5400000" dist="18000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dir="t" rig="twoPt">
                <a:rot lat="0" lon="0" rev="7200000"/>
              </a:lightRig>
            </a:scene3d>
            <a:sp3d>
              <a:bevelT h="19050" w="25400"/>
              <a:contourClr>
                <a:srgbClr val="FFFFFF"/>
              </a:contourClr>
            </a:sp3d>
            <a:extLst/>
          </p:spPr>
        </p:pic>
        <p:sp>
          <p:nvSpPr>
            <p:cNvPr id="6" name="TextBox 5"/>
            <p:cNvSpPr txBox="1"/>
            <p:nvPr/>
          </p:nvSpPr>
          <p:spPr>
            <a:xfrm>
              <a:off x="4427983" y="2999183"/>
              <a:ext cx="3279217" cy="327097"/>
            </a:xfrm>
            <a:prstGeom prst="rect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wrap="square">
              <a:spAutoFit/>
            </a:bodyPr>
            <a:lstStyle/>
            <a:p>
              <a:pPr algn="ctr"/>
              <a:r>
                <a:rPr dirty="0" lang="ru-RU" smtClean="0" sz="1300"/>
                <a:t>г. Свислочь (</a:t>
              </a:r>
              <a:r>
                <a:rPr dirty="0" err="1" lang="ru-RU" smtClean="0" sz="1300"/>
                <a:t>Пуховичский</a:t>
              </a:r>
              <a:r>
                <a:rPr dirty="0" lang="ru-RU" smtClean="0" sz="1300"/>
                <a:t> р-н</a:t>
              </a:r>
              <a:r>
                <a:rPr dirty="0" lang="ru-RU" sz="1300"/>
                <a:t>)</a:t>
              </a: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6027910" y="1497826"/>
            <a:ext cx="2889466" cy="2091825"/>
            <a:chOff x="3059832" y="2142921"/>
            <a:chExt cx="3251258" cy="2353745"/>
          </a:xfrm>
        </p:grpSpPr>
        <p:pic>
          <p:nvPicPr>
            <p:cNvPr descr="D:\саша\презентация демография на заседание МОИК\картинки_города\острошицы-2.jpg" id="1030" name="Picture 6"/>
            <p:cNvPicPr>
              <a:picLocks noChangeArrowheads="1" noChangeAspect="1"/>
            </p:cNvPicPr>
            <p:nvPr/>
          </p:nvPicPr>
          <p:blipFill rotWithShape="1">
            <a:blip cstate="print" r:embed="rId5">
              <a:extLst>
                <a:ext uri="{BEBA8EAE-BF5A-486C-A8C5-ECC9F3942E4B}">
                  <a14:imgProps xmlns:a14="http://schemas.microsoft.com/office/drawing/2010/main" xmlns="">
                    <a14:imgLayer r:embed="rId6"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-49" r="-27"/>
            <a:stretch/>
          </p:blipFill>
          <p:spPr bwMode="auto">
            <a:xfrm>
              <a:off x="3059832" y="2142921"/>
              <a:ext cx="3251258" cy="1987529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cap="sq" w="88900">
              <a:solidFill>
                <a:srgbClr val="FFFFFF"/>
              </a:solidFill>
              <a:miter lim="800000"/>
            </a:ln>
            <a:effectLst>
              <a:outerShdw algn="tl" blurRad="55000" dir="5400000" dist="18000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dir="t" rig="twoPt">
                <a:rot lat="0" lon="0" rev="7200000"/>
              </a:lightRig>
            </a:scene3d>
            <a:sp3d>
              <a:bevelT h="19050" w="25400"/>
              <a:contourClr>
                <a:srgbClr val="FFFFFF"/>
              </a:contourClr>
            </a:sp3d>
            <a:extLst/>
          </p:spPr>
        </p:pic>
        <p:sp>
          <p:nvSpPr>
            <p:cNvPr id="17" name="TextBox 16"/>
            <p:cNvSpPr txBox="1"/>
            <p:nvPr/>
          </p:nvSpPr>
          <p:spPr>
            <a:xfrm>
              <a:off x="3101724" y="4133037"/>
              <a:ext cx="3209366" cy="363629"/>
            </a:xfrm>
            <a:prstGeom prst="rect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wrap="square">
              <a:spAutoFit/>
            </a:bodyPr>
            <a:lstStyle/>
            <a:p>
              <a:pPr algn="ctr"/>
              <a:r>
                <a:rPr dirty="0" err="1" lang="ru-RU" smtClean="0" sz="1300"/>
                <a:t>аг</a:t>
              </a:r>
              <a:r>
                <a:rPr dirty="0" lang="ru-RU" smtClean="0" sz="1300"/>
                <a:t>. </a:t>
              </a:r>
              <a:r>
                <a:rPr dirty="0" err="1" lang="ru-RU" smtClean="0" sz="1300"/>
                <a:t>Острошицы</a:t>
              </a:r>
              <a:r>
                <a:rPr dirty="0" lang="ru-RU" smtClean="0" sz="1300"/>
                <a:t> (</a:t>
              </a:r>
              <a:r>
                <a:rPr dirty="0" err="1" lang="ru-RU" smtClean="0" sz="1300"/>
                <a:t>Логойский</a:t>
              </a:r>
              <a:r>
                <a:rPr dirty="0" lang="ru-RU" smtClean="0" sz="1300"/>
                <a:t> р-н</a:t>
              </a:r>
              <a:r>
                <a:rPr dirty="0" lang="ru-RU" smtClean="0" sz="1500"/>
                <a:t>)</a:t>
              </a:r>
              <a:endParaRPr dirty="0" lang="ru-RU" sz="1500"/>
            </a:p>
          </p:txBody>
        </p:sp>
      </p:grpSp>
      <p:pic>
        <p:nvPicPr>
          <p:cNvPr descr="D:\саша\презентация демография на заседание МОИК\картинки_города\свислочь-2.jpeg" id="1033" name="Picture 9"/>
          <p:cNvPicPr>
            <a:picLocks noChangeArrowheads="1" noChangeAspect="1"/>
          </p:cNvPicPr>
          <p:nvPr/>
        </p:nvPicPr>
        <p:blipFill>
          <a:blip cstate="print"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12110" y="1824774"/>
            <a:ext cx="1818246" cy="1213266"/>
          </a:xfrm>
          <a:prstGeom prst="rect">
            <a:avLst/>
          </a:prstGeom>
          <a:solidFill>
            <a:srgbClr val="FFFFFF">
              <a:shade val="85000"/>
            </a:srgbClr>
          </a:solidFill>
          <a:ln cap="sq" w="88900">
            <a:solidFill>
              <a:srgbClr val="FFFFFF"/>
            </a:solidFill>
            <a:miter lim="800000"/>
          </a:ln>
          <a:effectLst>
            <a:outerShdw algn="tl" blurRad="55000" dir="5400000" dist="180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h="19050" w="25400"/>
            <a:contourClr>
              <a:srgbClr val="FFFFFF"/>
            </a:contourClr>
          </a:sp3d>
          <a:extLst/>
        </p:spPr>
      </p:pic>
      <p:pic>
        <p:nvPicPr>
          <p:cNvPr descr="D:\саша\презентация демография на заседание МОИК\картинки_города\Налибоки-2.jpg" id="1034" name="Picture 10"/>
          <p:cNvPicPr>
            <a:picLocks noChangeArrowheads="1" noChangeAspect="1"/>
          </p:cNvPicPr>
          <p:nvPr/>
        </p:nvPicPr>
        <p:blipFill rotWithShape="1">
          <a:blip cstate="print"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-164"/>
          <a:stretch/>
        </p:blipFill>
        <p:spPr bwMode="auto">
          <a:xfrm>
            <a:off x="827929" y="3708612"/>
            <a:ext cx="1818246" cy="1224330"/>
          </a:xfrm>
          <a:prstGeom prst="rect">
            <a:avLst/>
          </a:prstGeom>
          <a:solidFill>
            <a:srgbClr val="FFFFFF">
              <a:shade val="85000"/>
            </a:srgbClr>
          </a:solidFill>
          <a:ln cap="sq" w="88900">
            <a:solidFill>
              <a:srgbClr val="FFFFFF"/>
            </a:solidFill>
            <a:miter lim="800000"/>
          </a:ln>
          <a:effectLst>
            <a:outerShdw algn="tl" blurRad="55000" dir="5400000" dist="180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h="19050" w="25400"/>
            <a:contourClr>
              <a:srgbClr val="FFFFFF"/>
            </a:contourClr>
          </a:sp3d>
          <a:extLst/>
        </p:spPr>
      </p:pic>
      <p:pic>
        <p:nvPicPr>
          <p:cNvPr descr="D:\саша\презентация демография на заседание МОИК\картинки_города\острошицы.jpg" id="1036" name="Picture 12"/>
          <p:cNvPicPr>
            <a:picLocks noChangeArrowheads="1" noChangeAspect="1"/>
          </p:cNvPicPr>
          <p:nvPr/>
        </p:nvPicPr>
        <p:blipFill>
          <a:blip cstate="print"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7798" y="3708612"/>
            <a:ext cx="1819899" cy="1213266"/>
          </a:xfrm>
          <a:prstGeom prst="rect">
            <a:avLst/>
          </a:prstGeom>
          <a:solidFill>
            <a:srgbClr val="FFFFFF">
              <a:shade val="85000"/>
            </a:srgbClr>
          </a:solidFill>
          <a:ln cap="sq" w="88900">
            <a:solidFill>
              <a:srgbClr val="FFFFFF"/>
            </a:solidFill>
            <a:miter lim="800000"/>
          </a:ln>
          <a:effectLst>
            <a:outerShdw algn="tl" blurRad="55000" dir="5400000" dist="180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h="19050" w="25400"/>
            <a:contourClr>
              <a:srgbClr val="FFFFFF"/>
            </a:contourClr>
          </a:sp3d>
          <a:extLst/>
        </p:spPr>
      </p:pic>
      <p:sp>
        <p:nvSpPr>
          <p:cNvPr id="21" name="Прямоугольник 20"/>
          <p:cNvSpPr/>
          <p:nvPr/>
        </p:nvSpPr>
        <p:spPr>
          <a:xfrm>
            <a:off x="611560" y="13361"/>
            <a:ext cx="820891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b="1" dirty="0" lang="ru-RU" smtClean="0" sz="2800">
                <a:solidFill>
                  <a:schemeClr val="accent1">
                    <a:lumMod val="75000"/>
                  </a:schemeClr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anose="020F0502020204030204" pitchFamily="34" typeface="Calibri"/>
                <a:cs charset="0" panose="020F0502020204030204" pitchFamily="34" typeface="Calibri"/>
              </a:rPr>
              <a:t>ПОДПРОГРАММА 2  «ПРОФИЛАКТИКА И КОНТРОЛЬ НЕИНФЕКЦИОННЫХ ЗАБОЛЕВАНИЙ»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2000" spd="slow"/>
    </mc:Choice>
    <mc:Fallback>
      <p:transition spd="slow"/>
    </mc:Fallback>
  </mc:AlternateContent>
  <p:timing>
    <p:tnLst>
      <p:par>
        <p:cTn dur="indefinite" id="1" nodeType="tmRoot" restart="never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2445606" y="1299514"/>
            <a:ext cx="4104456" cy="200484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88224" y="4731990"/>
            <a:ext cx="2133600" cy="273844"/>
          </a:xfrm>
        </p:spPr>
        <p:txBody>
          <a:bodyPr/>
          <a:lstStyle/>
          <a:p>
            <a:fld id="{DC6846BD-96E4-455A-89FA-5AA6EFC86277}" type="slidenum">
              <a:rPr lang="ru-RU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pPr/>
              <a:t>19</a:t>
            </a:fld>
            <a:endParaRPr lang="ru-RU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-180528" y="918833"/>
            <a:ext cx="9144000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ПРОФИЛАКТИЧЕСКИЙ ПРОЕКТ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45993" y="1963457"/>
            <a:ext cx="3168860" cy="21785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5932680" y="1748351"/>
            <a:ext cx="3123111" cy="22763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1" name="Прямоугольник 20"/>
          <p:cNvSpPr/>
          <p:nvPr/>
        </p:nvSpPr>
        <p:spPr>
          <a:xfrm>
            <a:off x="0" y="54088"/>
            <a:ext cx="916487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ПОДПРОГРАММА 2  «ПРОФИЛАКТИКА И КОНТРОЛЬ НЕИНФЕКЦИОННЫХ ЗАБОЛЕВАНИЙ»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851920" y="3961765"/>
            <a:ext cx="3612628" cy="30777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400" dirty="0" smtClean="0"/>
              <a:t>ГУО «Средняя школа №</a:t>
            </a:r>
            <a:r>
              <a:rPr lang="ru-RU" sz="1400" spc="-300" dirty="0" smtClean="0"/>
              <a:t> </a:t>
            </a:r>
            <a:r>
              <a:rPr lang="ru-RU" sz="1400" dirty="0" smtClean="0"/>
              <a:t>4 г. Несвижа»</a:t>
            </a:r>
            <a:endParaRPr lang="en-US" sz="1400" dirty="0"/>
          </a:p>
        </p:txBody>
      </p:sp>
      <p:sp>
        <p:nvSpPr>
          <p:cNvPr id="19" name="TextBox 18"/>
          <p:cNvSpPr txBox="1"/>
          <p:nvPr/>
        </p:nvSpPr>
        <p:spPr>
          <a:xfrm>
            <a:off x="95387" y="1768068"/>
            <a:ext cx="2986235" cy="30777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400" dirty="0" smtClean="0"/>
              <a:t>ГУО «</a:t>
            </a:r>
            <a:r>
              <a:rPr lang="ru-RU" sz="1400" dirty="0" err="1" smtClean="0"/>
              <a:t>Вилейская</a:t>
            </a:r>
            <a:r>
              <a:rPr lang="ru-RU" sz="1400" dirty="0" smtClean="0"/>
              <a:t> гимназия №</a:t>
            </a:r>
            <a:r>
              <a:rPr lang="ru-RU" sz="1400" spc="-300" dirty="0" smtClean="0"/>
              <a:t> </a:t>
            </a:r>
            <a:r>
              <a:rPr lang="ru-RU" sz="1400" dirty="0" smtClean="0"/>
              <a:t>2»</a:t>
            </a:r>
            <a:endParaRPr lang="en-US" sz="1400" dirty="0"/>
          </a:p>
        </p:txBody>
      </p:sp>
      <p:sp>
        <p:nvSpPr>
          <p:cNvPr id="20" name="TextBox 19"/>
          <p:cNvSpPr txBox="1"/>
          <p:nvPr/>
        </p:nvSpPr>
        <p:spPr>
          <a:xfrm>
            <a:off x="467544" y="4395503"/>
            <a:ext cx="7272808" cy="52322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400" dirty="0"/>
              <a:t>329 учреждений подтвердили соответствие реализуемому проекту, 64 учреждения подтвердили соответствие отдельным элементам </a:t>
            </a:r>
            <a:r>
              <a:rPr lang="ru-RU" sz="1400" dirty="0" smtClean="0"/>
              <a:t>проекта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xmlns="" val="3210989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32240" y="128507"/>
            <a:ext cx="2376946" cy="172316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28506"/>
            <a:ext cx="6492992" cy="1147100"/>
          </a:xfrm>
        </p:spPr>
        <p:txBody>
          <a:bodyPr>
            <a:noAutofit/>
          </a:bodyPr>
          <a:lstStyle/>
          <a:p>
            <a:r>
              <a:rPr lang="ru-RU" sz="1800" b="1" dirty="0" smtClean="0">
                <a:solidFill>
                  <a:srgbClr val="7030A0"/>
                </a:solidFill>
              </a:rPr>
              <a:t>Демографическая </a:t>
            </a:r>
            <a:r>
              <a:rPr lang="ru-RU" sz="1800" b="1" dirty="0">
                <a:solidFill>
                  <a:srgbClr val="7030A0"/>
                </a:solidFill>
              </a:rPr>
              <a:t>политика </a:t>
            </a:r>
            <a:r>
              <a:rPr lang="ru-RU" sz="1800" b="1" dirty="0"/>
              <a:t>– целенаправленная деятельность государственных органов и иных социальных институтов в сфере регулирования процессов  </a:t>
            </a:r>
            <a:r>
              <a:rPr lang="ru-RU" sz="1800" b="1" dirty="0" smtClean="0"/>
              <a:t>воспроизводства </a:t>
            </a:r>
            <a:r>
              <a:rPr lang="ru-RU" sz="2000" b="1" dirty="0"/>
              <a:t>населения. </a:t>
            </a:r>
            <a:r>
              <a:rPr lang="en-US" sz="2000" b="1" dirty="0"/>
              <a:t/>
            </a:r>
            <a:br>
              <a:rPr lang="en-US" sz="2000" b="1" dirty="0"/>
            </a:br>
            <a:endParaRPr lang="en-US" sz="2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6846BD-96E4-455A-89FA-5AA6EFC86277}" type="slidenum">
              <a:rPr lang="ru-RU" smtClean="0"/>
              <a:pPr/>
              <a:t>2</a:t>
            </a:fld>
            <a:endParaRPr lang="ru-RU"/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642910" y="1142990"/>
            <a:ext cx="8326616" cy="4000510"/>
          </a:xfrm>
        </p:spPr>
        <p:txBody>
          <a:bodyPr>
            <a:normAutofit fontScale="55000" lnSpcReduction="20000"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 smtClean="0"/>
              <a:t>    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600" b="1" dirty="0" smtClean="0">
                <a:solidFill>
                  <a:srgbClr val="7030A0"/>
                </a:solidFill>
              </a:rPr>
              <a:t>Меры </a:t>
            </a:r>
            <a:r>
              <a:rPr lang="ru-RU" sz="2600" b="1" dirty="0">
                <a:solidFill>
                  <a:srgbClr val="7030A0"/>
                </a:solidFill>
              </a:rPr>
              <a:t>демографической </a:t>
            </a:r>
            <a:r>
              <a:rPr lang="ru-RU" sz="2600" b="1" dirty="0" smtClean="0">
                <a:solidFill>
                  <a:srgbClr val="7030A0"/>
                </a:solidFill>
              </a:rPr>
              <a:t>политики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 smtClean="0">
                <a:solidFill>
                  <a:srgbClr val="A50021"/>
                </a:solidFill>
              </a:rPr>
              <a:t>экономические</a:t>
            </a:r>
          </a:p>
          <a:p>
            <a:pPr marL="0" inden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(оплачиваемые отпуска, листки нетрудоспособности по уходу  за больным ребенком;  пособия при рождении ребенка; ссуды,  кредиты., налоговые и жилищные льготы – для повышения рождаемости и т.д.)</a:t>
            </a:r>
          </a:p>
          <a:p>
            <a:pPr marL="0" inden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     </a:t>
            </a:r>
          </a:p>
          <a:p>
            <a:pPr marL="0" indent="0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 smtClean="0">
                <a:solidFill>
                  <a:srgbClr val="A50021"/>
                </a:solidFill>
              </a:rPr>
              <a:t>административно-правовые</a:t>
            </a:r>
          </a:p>
          <a:p>
            <a:pPr marL="0" indent="0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(законодательные  акты,  регулирующие возраст вступления в брак, разводимость, отношения к абортам и контрацепции, имущественное положение матери и детей </a:t>
            </a:r>
          </a:p>
          <a:p>
            <a:pPr marL="0" inden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при распаде брака, режим труда работающих женщин   и т.д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.)</a:t>
            </a:r>
          </a:p>
          <a:p>
            <a:pPr marL="0" inden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>
                <a:solidFill>
                  <a:srgbClr val="7030A0"/>
                </a:solidFill>
              </a:rPr>
              <a:t>     </a:t>
            </a:r>
            <a:endParaRPr lang="ru-RU" sz="2400" b="1" dirty="0" smtClean="0">
              <a:solidFill>
                <a:srgbClr val="7030A0"/>
              </a:solidFill>
            </a:endParaRPr>
          </a:p>
          <a:p>
            <a:pPr marL="0" inden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 smtClean="0">
                <a:solidFill>
                  <a:srgbClr val="7030A0"/>
                </a:solidFill>
              </a:rPr>
              <a:t> </a:t>
            </a:r>
            <a:r>
              <a:rPr lang="ru-RU" sz="2400" b="1" dirty="0" smtClean="0">
                <a:solidFill>
                  <a:srgbClr val="A50021"/>
                </a:solidFill>
              </a:rPr>
              <a:t>воспитательные, пропагандистские</a:t>
            </a:r>
            <a:endParaRPr lang="ru-RU" sz="2400" b="1" dirty="0">
              <a:solidFill>
                <a:srgbClr val="A50021"/>
              </a:solidFill>
            </a:endParaRPr>
          </a:p>
          <a:p>
            <a:pPr marL="0" indent="0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(формирование общественного  мнения, норм и стандартов демографического поведения; определение отношения к религиозным нормам, традициям и обычаям; политика планирования семьи; половое образование молодежи и т.д</a:t>
            </a:r>
            <a:r>
              <a:rPr lang="ru-RU" sz="2200" b="1" dirty="0">
                <a:solidFill>
                  <a:schemeClr val="accent1">
                    <a:lumMod val="50000"/>
                  </a:schemeClr>
                </a:solidFill>
              </a:rPr>
              <a:t>.)</a:t>
            </a:r>
          </a:p>
          <a:p>
            <a:pPr marL="0" inden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b="1" dirty="0">
                <a:solidFill>
                  <a:srgbClr val="7030A0"/>
                </a:solidFill>
              </a:rPr>
              <a:t>     </a:t>
            </a:r>
          </a:p>
          <a:p>
            <a:pPr marL="0" inden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 smtClean="0">
                <a:solidFill>
                  <a:srgbClr val="7030A0"/>
                </a:solidFill>
              </a:rPr>
              <a:t> Уровни демографической политики</a:t>
            </a:r>
          </a:p>
          <a:p>
            <a:pPr marL="0" indent="0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 smtClean="0">
                <a:solidFill>
                  <a:srgbClr val="CC3300"/>
                </a:solidFill>
              </a:rPr>
              <a:t>  </a:t>
            </a:r>
            <a:r>
              <a:rPr lang="ru-RU" sz="2400" b="1" dirty="0" smtClean="0">
                <a:solidFill>
                  <a:srgbClr val="A50021"/>
                </a:solidFill>
              </a:rPr>
              <a:t>межгосударственный</a:t>
            </a:r>
          </a:p>
          <a:p>
            <a:pPr marL="0" indent="0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 smtClean="0">
                <a:solidFill>
                  <a:srgbClr val="A50021"/>
                </a:solidFill>
              </a:rPr>
              <a:t>  региональный </a:t>
            </a:r>
          </a:p>
          <a:p>
            <a:pPr marL="0" indent="0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 smtClean="0">
                <a:solidFill>
                  <a:srgbClr val="A50021"/>
                </a:solidFill>
              </a:rPr>
              <a:t>  семейный</a:t>
            </a:r>
            <a:endParaRPr lang="ru-RU" sz="2400" b="1" dirty="0">
              <a:solidFill>
                <a:srgbClr val="A50021"/>
              </a:solidFill>
            </a:endParaRPr>
          </a:p>
          <a:p>
            <a:pPr marL="0" indent="0">
              <a:buNone/>
            </a:pPr>
            <a:endParaRPr lang="ru-RU" sz="2400" b="1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62757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D:\саша\презентация демография на заседание МОИК\medreform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3003797"/>
            <a:ext cx="2916324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662265" y="2732022"/>
            <a:ext cx="5005063" cy="275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dirty="0" smtClean="0"/>
              <a:t>Во </a:t>
            </a:r>
            <a:r>
              <a:rPr lang="ru-RU" sz="1400" dirty="0"/>
              <a:t>всех центральных районных (</a:t>
            </a:r>
            <a:r>
              <a:rPr lang="ru-RU" sz="1400" dirty="0" err="1"/>
              <a:t>Жодинской</a:t>
            </a:r>
            <a:r>
              <a:rPr lang="ru-RU" sz="1400" dirty="0"/>
              <a:t> городской) больницах</a:t>
            </a:r>
            <a:r>
              <a:rPr lang="ru-RU" sz="1400" dirty="0" smtClean="0"/>
              <a:t> выполняются велоэргометрия</a:t>
            </a:r>
            <a:r>
              <a:rPr lang="ru-RU" sz="1400" dirty="0"/>
              <a:t>, </a:t>
            </a:r>
            <a:r>
              <a:rPr lang="ru-RU" sz="1400" dirty="0" err="1"/>
              <a:t>холтеровское</a:t>
            </a:r>
            <a:r>
              <a:rPr lang="ru-RU" sz="1400" dirty="0"/>
              <a:t> </a:t>
            </a:r>
            <a:r>
              <a:rPr lang="ru-RU" sz="1400" dirty="0" err="1"/>
              <a:t>мониторирование</a:t>
            </a:r>
            <a:r>
              <a:rPr lang="ru-RU" sz="1400" dirty="0"/>
              <a:t> ЭКГ, суточное </a:t>
            </a:r>
            <a:r>
              <a:rPr lang="ru-RU" sz="1400" dirty="0" err="1"/>
              <a:t>мониторирование</a:t>
            </a:r>
            <a:r>
              <a:rPr lang="ru-RU" sz="1400" dirty="0"/>
              <a:t> артериального давления, </a:t>
            </a:r>
            <a:r>
              <a:rPr lang="ru-RU" sz="1400" dirty="0" smtClean="0"/>
              <a:t>ЭХО-КГ</a:t>
            </a:r>
            <a:endParaRPr lang="en-US" sz="1400" dirty="0"/>
          </a:p>
          <a:p>
            <a:pPr algn="just"/>
            <a:r>
              <a:rPr lang="ru-RU" sz="1400" dirty="0"/>
              <a:t> </a:t>
            </a:r>
            <a:endParaRPr lang="en-US" sz="1400" dirty="0"/>
          </a:p>
          <a:p>
            <a:pPr algn="just"/>
            <a:r>
              <a:rPr lang="ru-RU" sz="1400" dirty="0" smtClean="0"/>
              <a:t>Закуплено </a:t>
            </a:r>
            <a:r>
              <a:rPr lang="ru-RU" sz="1400" dirty="0"/>
              <a:t>30 систем суточного </a:t>
            </a:r>
            <a:r>
              <a:rPr lang="ru-RU" sz="1400" dirty="0" err="1"/>
              <a:t>мониторирования</a:t>
            </a:r>
            <a:r>
              <a:rPr lang="ru-RU" sz="1400" dirty="0"/>
              <a:t> ЭКГ, 33 системы суточного </a:t>
            </a:r>
            <a:r>
              <a:rPr lang="ru-RU" sz="1400" dirty="0" err="1"/>
              <a:t>мониторирования</a:t>
            </a:r>
            <a:r>
              <a:rPr lang="ru-RU" sz="1400" dirty="0"/>
              <a:t> артериального давления, </a:t>
            </a:r>
            <a:r>
              <a:rPr lang="ru-RU" sz="1400" dirty="0" smtClean="0"/>
              <a:t>25 </a:t>
            </a:r>
            <a:r>
              <a:rPr lang="ru-RU" sz="1400" dirty="0"/>
              <a:t>велоэргометров, </a:t>
            </a:r>
            <a:r>
              <a:rPr lang="ru-RU" sz="1400" dirty="0" smtClean="0"/>
              <a:t>2 </a:t>
            </a:r>
            <a:r>
              <a:rPr lang="ru-RU" sz="1400" dirty="0"/>
              <a:t>аппарата ИВЛ </a:t>
            </a:r>
            <a:r>
              <a:rPr lang="ru-RU" sz="1400" dirty="0" smtClean="0"/>
              <a:t>          для </a:t>
            </a:r>
            <a:r>
              <a:rPr lang="ru-RU" sz="1400" dirty="0"/>
              <a:t>отделений интенсивной терапии и реанимации, </a:t>
            </a:r>
            <a:r>
              <a:rPr lang="ru-RU" sz="1400" dirty="0" smtClean="0"/>
              <a:t>      26 </a:t>
            </a:r>
            <a:r>
              <a:rPr lang="ru-RU" sz="1400" dirty="0"/>
              <a:t>ультразвуковых аппаратов и другое </a:t>
            </a:r>
            <a:r>
              <a:rPr lang="ru-RU" sz="1400" dirty="0" smtClean="0"/>
              <a:t>оборудование</a:t>
            </a:r>
            <a:endParaRPr lang="en-US" sz="1400" dirty="0"/>
          </a:p>
          <a:p>
            <a:pPr algn="just"/>
            <a:r>
              <a:rPr lang="ru-RU" sz="1400" i="1" dirty="0"/>
              <a:t> </a:t>
            </a:r>
            <a:endParaRPr lang="en-US" sz="1400" dirty="0"/>
          </a:p>
          <a:p>
            <a:pPr algn="just"/>
            <a:endParaRPr lang="ru-RU" sz="1900" dirty="0" smtClean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9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4746178"/>
            <a:ext cx="2133600" cy="273844"/>
          </a:xfrm>
        </p:spPr>
        <p:txBody>
          <a:bodyPr/>
          <a:lstStyle/>
          <a:p>
            <a:pPr>
              <a:defRPr/>
            </a:pPr>
            <a:fld id="{B248BC06-8EA2-4FBD-9514-D59DD4BF6EC3}" type="slidenum">
              <a:rPr lang="ru-RU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pPr>
                <a:defRPr/>
              </a:pPr>
              <a:t>20</a:t>
            </a:fld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09972" y="106516"/>
            <a:ext cx="885698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ПОДПРОГРАММА 2  «ПРОФИЛАКТИКА И КОНТРОЛЬ НЕИНФЕКЦИОННЫХ ЗАБОЛЕВАНИЙ»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779912" y="1082675"/>
            <a:ext cx="4906888" cy="803227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dirty="0"/>
              <a:t>Удельный вес врачей общей практики в системе оказания первичной медицинской помощи увеличился </a:t>
            </a:r>
            <a:r>
              <a:rPr lang="ru-RU" sz="1400" dirty="0" smtClean="0"/>
              <a:t>с </a:t>
            </a:r>
            <a:r>
              <a:rPr lang="ru-RU" sz="1400" dirty="0"/>
              <a:t>19,7% </a:t>
            </a:r>
            <a:r>
              <a:rPr lang="ru-RU" sz="1400" dirty="0" smtClean="0"/>
              <a:t>в </a:t>
            </a:r>
            <a:r>
              <a:rPr lang="ru-RU" sz="1400" dirty="0"/>
              <a:t>2016 году до 100% в 2020 </a:t>
            </a:r>
            <a:r>
              <a:rPr lang="ru-RU" sz="1400" dirty="0" smtClean="0"/>
              <a:t>году</a:t>
            </a:r>
            <a:endParaRPr kumimoji="0" lang="ru-RU" sz="140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779912" y="2008418"/>
            <a:ext cx="4906888" cy="679501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1400" dirty="0"/>
              <a:t>В</a:t>
            </a:r>
            <a:r>
              <a:rPr lang="ru-RU" sz="1400" dirty="0" smtClean="0"/>
              <a:t> </a:t>
            </a:r>
            <a:r>
              <a:rPr lang="ru-RU" sz="1400" dirty="0"/>
              <a:t>первичном звене здравоохранения области созданы </a:t>
            </a:r>
            <a:r>
              <a:rPr lang="ru-RU" sz="1400" dirty="0" smtClean="0"/>
              <a:t>более 400 команд врача общей практики</a:t>
            </a:r>
            <a:endParaRPr lang="en-US" sz="1400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19123" y="1085736"/>
            <a:ext cx="3344765" cy="160033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400" dirty="0" smtClean="0"/>
              <a:t>В амбулаторно-поликлинических </a:t>
            </a:r>
            <a:r>
              <a:rPr lang="ru-RU" sz="1400" dirty="0"/>
              <a:t>учреждениях Минской области </a:t>
            </a:r>
            <a:r>
              <a:rPr lang="ru-RU" sz="1400" dirty="0" smtClean="0"/>
              <a:t>работают 674 </a:t>
            </a:r>
            <a:r>
              <a:rPr lang="ru-RU" sz="1400" dirty="0"/>
              <a:t>врача общей </a:t>
            </a:r>
            <a:r>
              <a:rPr lang="ru-RU" sz="1400" dirty="0" smtClean="0"/>
              <a:t>практики, 527 </a:t>
            </a:r>
            <a:r>
              <a:rPr lang="ru-RU" sz="1400" dirty="0"/>
              <a:t>помощников врача </a:t>
            </a:r>
            <a:r>
              <a:rPr lang="ru-RU" sz="1400" dirty="0" smtClean="0"/>
              <a:t>по амбулаторно-поликлинической </a:t>
            </a:r>
            <a:r>
              <a:rPr lang="ru-RU" sz="1400" dirty="0"/>
              <a:t>работе</a:t>
            </a:r>
          </a:p>
        </p:txBody>
      </p:sp>
    </p:spTree>
    <p:extLst>
      <p:ext uri="{BB962C8B-B14F-4D97-AF65-F5344CB8AC3E}">
        <p14:creationId xmlns:p14="http://schemas.microsoft.com/office/powerpoint/2010/main" xmlns="" val="26353211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3145" y="3585415"/>
            <a:ext cx="2744498" cy="1670449"/>
          </a:xfrm>
          <a:prstGeom prst="rect">
            <a:avLst/>
          </a:prstGeom>
        </p:spPr>
      </p:pic>
      <p:pic>
        <p:nvPicPr>
          <p:cNvPr id="9" name="Объект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885" y="2291089"/>
            <a:ext cx="2267744" cy="236369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03" y="90052"/>
            <a:ext cx="9144000" cy="576064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РАБОТА  ПЕРЕДВИЖНЫХ МЕДИЦИНСКИХ КОМПЛЕКСОВ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627534"/>
            <a:ext cx="7884368" cy="771311"/>
          </a:xfrm>
        </p:spPr>
        <p:txBody>
          <a:bodyPr>
            <a:no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ru-RU" sz="1600" dirty="0" smtClean="0">
                <a:latin typeface="+mj-lt"/>
                <a:cs typeface="Arial" pitchFamily="34" charset="0"/>
              </a:rPr>
              <a:t>В</a:t>
            </a:r>
            <a:r>
              <a:rPr lang="x-none" sz="1600" dirty="0" smtClean="0">
                <a:latin typeface="+mj-lt"/>
                <a:cs typeface="Arial" pitchFamily="34" charset="0"/>
              </a:rPr>
              <a:t> </a:t>
            </a:r>
            <a:r>
              <a:rPr lang="ru-RU" sz="1600" dirty="0">
                <a:cs typeface="Arial" pitchFamily="34" charset="0"/>
              </a:rPr>
              <a:t>Березинском, Борисовском</a:t>
            </a:r>
            <a:r>
              <a:rPr lang="ru-RU" sz="1600" dirty="0" smtClean="0">
                <a:solidFill>
                  <a:schemeClr val="accent6">
                    <a:lumMod val="50000"/>
                  </a:schemeClr>
                </a:solidFill>
                <a:cs typeface="Arial" pitchFamily="34" charset="0"/>
              </a:rPr>
              <a:t>, </a:t>
            </a:r>
            <a:r>
              <a:rPr lang="ru-RU" sz="1600" dirty="0" err="1" smtClean="0">
                <a:cs typeface="Arial" pitchFamily="34" charset="0"/>
              </a:rPr>
              <a:t>Вилейском</a:t>
            </a:r>
            <a:r>
              <a:rPr lang="ru-RU" sz="1600" dirty="0" smtClean="0">
                <a:cs typeface="Arial" pitchFamily="34" charset="0"/>
              </a:rPr>
              <a:t>, </a:t>
            </a:r>
            <a:r>
              <a:rPr lang="ru-RU" sz="1600" dirty="0" err="1" smtClean="0">
                <a:cs typeface="Arial" pitchFamily="34" charset="0"/>
              </a:rPr>
              <a:t>Воложинском</a:t>
            </a:r>
            <a:r>
              <a:rPr lang="ru-RU" sz="1600" dirty="0" smtClean="0">
                <a:cs typeface="Arial" pitchFamily="34" charset="0"/>
              </a:rPr>
              <a:t>, Клецком, </a:t>
            </a:r>
            <a:r>
              <a:rPr lang="ru-RU" sz="1600" dirty="0" err="1">
                <a:cs typeface="Arial" pitchFamily="34" charset="0"/>
              </a:rPr>
              <a:t>Копыльском</a:t>
            </a:r>
            <a:r>
              <a:rPr lang="ru-RU" sz="1600" dirty="0">
                <a:cs typeface="Arial" pitchFamily="34" charset="0"/>
              </a:rPr>
              <a:t>, </a:t>
            </a:r>
            <a:r>
              <a:rPr lang="ru-RU" sz="1600" dirty="0" smtClean="0">
                <a:latin typeface="+mj-lt"/>
                <a:cs typeface="Arial" pitchFamily="34" charset="0"/>
              </a:rPr>
              <a:t>Крупском, </a:t>
            </a:r>
            <a:r>
              <a:rPr lang="ru-RU" sz="1600" dirty="0" err="1" smtClean="0">
                <a:cs typeface="Arial" pitchFamily="34" charset="0"/>
              </a:rPr>
              <a:t>Мядельском</a:t>
            </a:r>
            <a:r>
              <a:rPr lang="ru-RU" sz="1600" dirty="0" smtClean="0">
                <a:cs typeface="Arial" pitchFamily="34" charset="0"/>
              </a:rPr>
              <a:t>, </a:t>
            </a:r>
            <a:r>
              <a:rPr lang="ru-RU" sz="1600" dirty="0" err="1">
                <a:cs typeface="Arial" pitchFamily="34" charset="0"/>
              </a:rPr>
              <a:t>Пуховичском</a:t>
            </a:r>
            <a:r>
              <a:rPr lang="ru-RU" sz="1600" dirty="0" smtClean="0">
                <a:cs typeface="Arial" pitchFamily="34" charset="0"/>
              </a:rPr>
              <a:t>, Солигорском,  </a:t>
            </a:r>
            <a:r>
              <a:rPr lang="ru-RU" sz="1600" dirty="0" err="1" smtClean="0">
                <a:latin typeface="+mj-lt"/>
                <a:cs typeface="Arial" pitchFamily="34" charset="0"/>
              </a:rPr>
              <a:t>Столбцовском</a:t>
            </a:r>
            <a:r>
              <a:rPr lang="ru-RU" sz="1600" dirty="0" smtClean="0">
                <a:latin typeface="+mj-lt"/>
                <a:cs typeface="Arial" pitchFamily="34" charset="0"/>
              </a:rPr>
              <a:t> и </a:t>
            </a:r>
            <a:r>
              <a:rPr lang="ru-RU" sz="1600" dirty="0" err="1" smtClean="0">
                <a:latin typeface="+mj-lt"/>
                <a:cs typeface="Arial" pitchFamily="34" charset="0"/>
              </a:rPr>
              <a:t>Червенском</a:t>
            </a:r>
            <a:r>
              <a:rPr lang="ru-RU" sz="1600" dirty="0" smtClean="0">
                <a:latin typeface="+mj-lt"/>
                <a:cs typeface="Arial" pitchFamily="34" charset="0"/>
              </a:rPr>
              <a:t> районах в 2020 году</a:t>
            </a:r>
            <a:endParaRPr lang="ru-RU" sz="1600" dirty="0">
              <a:latin typeface="+mj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9512" y="1532210"/>
            <a:ext cx="331310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dirty="0"/>
              <a:t>Р</a:t>
            </a:r>
            <a:r>
              <a:rPr lang="ru-RU" sz="1400" dirty="0" smtClean="0"/>
              <a:t>азработаны </a:t>
            </a:r>
            <a:r>
              <a:rPr lang="ru-RU" sz="1400" dirty="0"/>
              <a:t>маршруты </a:t>
            </a:r>
            <a:r>
              <a:rPr lang="ru-RU" sz="1400" dirty="0" smtClean="0"/>
              <a:t>движения  </a:t>
            </a:r>
            <a:r>
              <a:rPr lang="ru-RU" sz="1400" dirty="0"/>
              <a:t>с учетом расположения населенных пунктов </a:t>
            </a:r>
            <a:r>
              <a:rPr lang="ru-RU" sz="1400" dirty="0" smtClean="0"/>
              <a:t>и определена </a:t>
            </a:r>
            <a:r>
              <a:rPr lang="ru-RU" sz="1400" dirty="0"/>
              <a:t>кратность </a:t>
            </a:r>
            <a:r>
              <a:rPr lang="ru-RU" sz="1400" dirty="0" smtClean="0"/>
              <a:t>  выездов </a:t>
            </a:r>
            <a:r>
              <a:rPr lang="ru-RU" sz="1400" dirty="0"/>
              <a:t>по </a:t>
            </a:r>
            <a:r>
              <a:rPr lang="ru-RU" sz="1400" dirty="0" smtClean="0"/>
              <a:t>маршрутам</a:t>
            </a:r>
            <a:endParaRPr lang="ru-RU" sz="1400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xmlns="" val="3402720432"/>
              </p:ext>
            </p:extLst>
          </p:nvPr>
        </p:nvGraphicFramePr>
        <p:xfrm>
          <a:off x="3894337" y="1675753"/>
          <a:ext cx="5256584" cy="35292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787643" y="1588991"/>
            <a:ext cx="52741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/>
              <a:t>Количество обследований </a:t>
            </a:r>
            <a:r>
              <a:rPr lang="ru-RU" sz="1600" dirty="0" smtClean="0"/>
              <a:t>(абсолютное число)</a:t>
            </a:r>
            <a:endParaRPr lang="ru-RU" sz="1600" dirty="0"/>
          </a:p>
        </p:txBody>
      </p:sp>
      <p:sp>
        <p:nvSpPr>
          <p:cNvPr id="14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</p:spPr>
        <p:txBody>
          <a:bodyPr/>
          <a:lstStyle/>
          <a:p>
            <a:pPr>
              <a:defRPr/>
            </a:pPr>
            <a:fld id="{B248BC06-8EA2-4FBD-9514-D59DD4BF6EC3}" type="slidenum">
              <a:rPr lang="ru-RU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pPr>
                <a:defRPr/>
              </a:pPr>
              <a:t>21</a:t>
            </a:fld>
            <a:endParaRPr lang="ru-RU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025126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48927"/>
            <a:ext cx="9144000" cy="648072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СОЗДАНИЕ ТЕРРИТОРИАЛЬНЫХ ЦЕНТРОВ СПЕЦИАЛИЗИРОВАННОЙ МЕДИЦИНСКОЙ ПОМОЩИ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32741" y="897511"/>
            <a:ext cx="2966648" cy="19772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32741" y="3075806"/>
            <a:ext cx="3042555" cy="19015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509998" y="915566"/>
            <a:ext cx="5334393" cy="1605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000"/>
              </a:spcAft>
            </a:pPr>
            <a:r>
              <a:rPr lang="ru-RU" dirty="0" smtClean="0"/>
              <a:t>В </a:t>
            </a:r>
            <a:r>
              <a:rPr lang="ru-RU" dirty="0"/>
              <a:t>2020 году в г. Борисове и г. Молодечно открыты ангиографические </a:t>
            </a:r>
            <a:r>
              <a:rPr lang="ru-RU" dirty="0" smtClean="0"/>
              <a:t>кабинеты</a:t>
            </a:r>
            <a:endParaRPr lang="en-US" dirty="0" smtClean="0"/>
          </a:p>
          <a:p>
            <a:pPr>
              <a:spcAft>
                <a:spcPts val="1000"/>
              </a:spcAft>
            </a:pPr>
            <a:r>
              <a:rPr lang="ru-RU" dirty="0" smtClean="0"/>
              <a:t>В 2018 </a:t>
            </a:r>
            <a:r>
              <a:rPr lang="ru-RU" dirty="0"/>
              <a:t>– 2020 годах </a:t>
            </a:r>
            <a:r>
              <a:rPr lang="en-US" dirty="0" smtClean="0"/>
              <a:t> </a:t>
            </a:r>
            <a:r>
              <a:rPr lang="ru-RU" dirty="0" smtClean="0"/>
              <a:t>в </a:t>
            </a:r>
            <a:r>
              <a:rPr lang="ru-RU" dirty="0"/>
              <a:t>УЗ «</a:t>
            </a:r>
            <a:r>
              <a:rPr lang="ru-RU" dirty="0" err="1"/>
              <a:t>Борисовская</a:t>
            </a:r>
            <a:r>
              <a:rPr lang="ru-RU" dirty="0"/>
              <a:t> ЦРБ», УЗ «</a:t>
            </a:r>
            <a:r>
              <a:rPr lang="ru-RU" dirty="0" err="1"/>
              <a:t>Солигорская</a:t>
            </a:r>
            <a:r>
              <a:rPr lang="ru-RU" dirty="0"/>
              <a:t> ЦРБ», УЗ «</a:t>
            </a:r>
            <a:r>
              <a:rPr lang="ru-RU" dirty="0" err="1"/>
              <a:t>Молодечненская</a:t>
            </a:r>
            <a:r>
              <a:rPr lang="ru-RU" dirty="0"/>
              <a:t> ЦРБ» </a:t>
            </a:r>
            <a:r>
              <a:rPr lang="ru-RU" dirty="0" smtClean="0"/>
              <a:t>открыты </a:t>
            </a:r>
            <a:r>
              <a:rPr lang="ru-RU" dirty="0"/>
              <a:t>кабинеты МРТ </a:t>
            </a:r>
            <a:endParaRPr lang="ru-RU" sz="16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3732034" y="3075806"/>
            <a:ext cx="2535462" cy="19015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6594307" y="2462529"/>
            <a:ext cx="2036124" cy="25148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6846BD-96E4-455A-89FA-5AA6EFC86277}" type="slidenum">
              <a:rPr lang="ru-RU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pPr/>
              <a:t>22</a:t>
            </a:fld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838715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99542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СКРИНИНГ ОНКОЛОГИЧЕСКИХ ЗАБОЛЕВАНИЙ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6846BD-96E4-455A-89FA-5AA6EFC86277}" type="slidenum">
              <a:rPr lang="ru-RU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pPr/>
              <a:t>23</a:t>
            </a:fld>
            <a:endParaRPr lang="ru-RU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7544" y="576335"/>
            <a:ext cx="586540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/>
              <a:t>Для улучшения качества ранней диагностики неинфекционных заболеваний, проведения скрининга онкологических заболеваний </a:t>
            </a:r>
            <a:r>
              <a:rPr lang="ru-RU" sz="1600" dirty="0" smtClean="0"/>
              <a:t>в </a:t>
            </a:r>
            <a:r>
              <a:rPr lang="ru-RU" sz="1600" dirty="0"/>
              <a:t>течение </a:t>
            </a:r>
            <a:r>
              <a:rPr lang="ru-RU" sz="1600" dirty="0" smtClean="0"/>
              <a:t>2016 </a:t>
            </a:r>
            <a:r>
              <a:rPr lang="ru-RU" sz="1600" dirty="0"/>
              <a:t>– 2020 годов закуплены </a:t>
            </a:r>
            <a:r>
              <a:rPr lang="ru-RU" sz="1600" b="1" dirty="0"/>
              <a:t>32</a:t>
            </a:r>
            <a:r>
              <a:rPr lang="ru-RU" sz="1600" dirty="0"/>
              <a:t> наркозно-дыхательных аппарата </a:t>
            </a:r>
            <a:r>
              <a:rPr lang="ru-RU" sz="1600" dirty="0" smtClean="0"/>
              <a:t>                     для </a:t>
            </a:r>
            <a:r>
              <a:rPr lang="ru-RU" sz="1600" dirty="0"/>
              <a:t>эндоскопических кабинетов, </a:t>
            </a:r>
            <a:r>
              <a:rPr lang="ru-RU" sz="1600" dirty="0" smtClean="0"/>
              <a:t>4</a:t>
            </a:r>
            <a:r>
              <a:rPr lang="ru-RU" sz="1600" b="1" dirty="0" smtClean="0"/>
              <a:t>8</a:t>
            </a:r>
            <a:r>
              <a:rPr lang="ru-RU" sz="1600" dirty="0" smtClean="0"/>
              <a:t> </a:t>
            </a:r>
            <a:r>
              <a:rPr lang="ru-RU" sz="1600" dirty="0" err="1" smtClean="0"/>
              <a:t>видеэндоскопов</a:t>
            </a:r>
            <a:endParaRPr lang="ru-RU" sz="1600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1026" name="Picture 2" descr="D:\саша\презентация демография на заседание МОИК\картинки_аппараты\c9e733e67828413e58fde2bca7dc6e6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28184" y="576335"/>
            <a:ext cx="2257744" cy="1792914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D:\саша\презентация демография на заседание МОИК\картинки_аппараты\102731026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2427734"/>
            <a:ext cx="4275291" cy="2312932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D:\саша\презентация демография на заседание МОИК\картинки_аппараты\9b988eb422f4add79193755b76d67c74endoskopiya-v-evropeiskoi-klinik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472445"/>
            <a:ext cx="3476679" cy="2317787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435599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27293" y="15673"/>
            <a:ext cx="6192688" cy="488565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ВВЕДЕНЫ ОБЪЕКТЫ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6846BD-96E4-455A-89FA-5AA6EFC86277}" type="slidenum">
              <a:rPr lang="ru-RU" smtClean="0"/>
              <a:pPr/>
              <a:t>24</a:t>
            </a:fld>
            <a:endParaRPr lang="ru-RU"/>
          </a:p>
        </p:txBody>
      </p:sp>
      <p:pic>
        <p:nvPicPr>
          <p:cNvPr id="6" name="Picture 6" descr="Новый ангиографический корпус и первые операции — медицина Борисова шагнула  вперед - МЛЫН.BY - Новости Минской области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1781" y="163001"/>
            <a:ext cx="2334266" cy="2160240"/>
          </a:xfrm>
          <a:prstGeom prst="rect">
            <a:avLst/>
          </a:prstGeom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В Солигорске торжественно открыт кабинет МРТ-диагностики | Шахцёр Солигорск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09619" y="2105655"/>
            <a:ext cx="2686176" cy="2025985"/>
          </a:xfrm>
          <a:prstGeom prst="rect">
            <a:avLst/>
          </a:prstGeom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2915816" y="3075806"/>
            <a:ext cx="278504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endParaRPr lang="ru-RU" sz="14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굴림" pitchFamily="34" charset="-127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884010" y="3772646"/>
            <a:ext cx="3005873" cy="1015663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200" b="1" dirty="0">
                <a:solidFill>
                  <a:srgbClr val="000000"/>
                </a:solidFill>
                <a:ea typeface="굴림" pitchFamily="34" charset="-127"/>
              </a:rPr>
              <a:t>Реконструкция приемного отделения со строительством пристройки под размещение МРТ (магнитно-резонансная томография</a:t>
            </a:r>
            <a:r>
              <a:rPr lang="ru-RU" sz="1200" b="1" dirty="0" smtClean="0">
                <a:solidFill>
                  <a:srgbClr val="000000"/>
                </a:solidFill>
                <a:ea typeface="굴림" pitchFamily="34" charset="-127"/>
              </a:rPr>
              <a:t>) в </a:t>
            </a:r>
            <a:r>
              <a:rPr lang="ru-RU" sz="1200" b="1" dirty="0">
                <a:solidFill>
                  <a:srgbClr val="000000"/>
                </a:solidFill>
                <a:ea typeface="굴림" pitchFamily="34" charset="-127"/>
              </a:rPr>
              <a:t>г. Солигорске</a:t>
            </a:r>
            <a:endParaRPr lang="ru-RU" sz="12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굴림" pitchFamily="34" charset="-127"/>
            </a:endParaRPr>
          </a:p>
        </p:txBody>
      </p:sp>
      <p:pic>
        <p:nvPicPr>
          <p:cNvPr id="14" name="Picture 2" descr="Новая амбулатория открылась в Минском районе - МЛЫН.BY - Новости Минской  области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97543" y="2559032"/>
            <a:ext cx="3005873" cy="1708348"/>
          </a:xfrm>
          <a:prstGeom prst="rect">
            <a:avLst/>
          </a:prstGeom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09560" y="255617"/>
            <a:ext cx="2940499" cy="2076552"/>
          </a:xfrm>
          <a:prstGeom prst="rect">
            <a:avLst/>
          </a:prstGeom>
          <a:ln>
            <a:noFill/>
          </a:ln>
          <a:effectLst>
            <a:outerShdw dist="35921" dir="2700000" algn="ctr" rotWithShape="0">
              <a:srgbClr val="EEECE1"/>
            </a:outerShdw>
            <a:softEdge rad="1270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317037" y="704782"/>
            <a:ext cx="4082369" cy="1200329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200" b="1" dirty="0">
                <a:solidFill>
                  <a:srgbClr val="000000"/>
                </a:solidFill>
                <a:latin typeface="+mj-lt"/>
                <a:ea typeface="굴림" pitchFamily="34" charset="-127"/>
              </a:rPr>
              <a:t>Строительство детского многопрофильного корпуса, станции переливания крови </a:t>
            </a:r>
            <a:r>
              <a:rPr lang="ru-RU" sz="1200" b="1" dirty="0" smtClean="0">
                <a:solidFill>
                  <a:srgbClr val="000000"/>
                </a:solidFill>
                <a:latin typeface="+mj-lt"/>
                <a:ea typeface="굴림" pitchFamily="34" charset="-127"/>
              </a:rPr>
              <a:t>                 и </a:t>
            </a:r>
            <a:r>
              <a:rPr lang="ru-RU" sz="1200" b="1" dirty="0">
                <a:solidFill>
                  <a:srgbClr val="000000"/>
                </a:solidFill>
                <a:latin typeface="+mj-lt"/>
                <a:ea typeface="굴림" pitchFamily="34" charset="-127"/>
              </a:rPr>
              <a:t>реконструкция хирургического </a:t>
            </a:r>
            <a:r>
              <a:rPr lang="ru-RU" sz="1200" b="1" dirty="0" smtClean="0">
                <a:solidFill>
                  <a:srgbClr val="000000"/>
                </a:solidFill>
                <a:latin typeface="+mj-lt"/>
                <a:ea typeface="굴림" pitchFamily="34" charset="-127"/>
              </a:rPr>
              <a:t>корпуса           </a:t>
            </a:r>
            <a:r>
              <a:rPr lang="ru-RU" sz="1200" b="1" dirty="0">
                <a:solidFill>
                  <a:srgbClr val="000000"/>
                </a:solidFill>
                <a:latin typeface="+mj-lt"/>
                <a:ea typeface="굴림" pitchFamily="34" charset="-127"/>
              </a:rPr>
              <a:t>на 300 коек </a:t>
            </a:r>
            <a:r>
              <a:rPr lang="ru-RU" sz="1200" b="1" dirty="0" smtClean="0">
                <a:solidFill>
                  <a:srgbClr val="000000"/>
                </a:solidFill>
                <a:latin typeface="+mj-lt"/>
                <a:ea typeface="굴림" pitchFamily="34" charset="-127"/>
              </a:rPr>
              <a:t>в г. Борисове, (1 очередь) – пристройка для размещения компьютерного томографа и ангиографического комплекса</a:t>
            </a:r>
            <a:endParaRPr lang="ru-RU" sz="1200" dirty="0">
              <a:solidFill>
                <a:prstClr val="white"/>
              </a:solidFill>
              <a:latin typeface="+mj-lt"/>
              <a:ea typeface="굴림" pitchFamily="34" charset="-127"/>
            </a:endParaRPr>
          </a:p>
        </p:txBody>
      </p:sp>
      <p:pic>
        <p:nvPicPr>
          <p:cNvPr id="15" name="Picture 2" descr="IMG-22d98177f35f6cf5078dfb028b815062-V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6961" y="2306352"/>
            <a:ext cx="2908920" cy="20474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163680" y="4125355"/>
            <a:ext cx="2500489" cy="46166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200" b="1" dirty="0" smtClean="0">
                <a:solidFill>
                  <a:srgbClr val="000000"/>
                </a:solidFill>
                <a:ea typeface="굴림" pitchFamily="34" charset="-127"/>
              </a:rPr>
              <a:t>Введение </a:t>
            </a:r>
            <a:r>
              <a:rPr lang="ru-RU" sz="1200" b="1" dirty="0">
                <a:solidFill>
                  <a:srgbClr val="000000"/>
                </a:solidFill>
                <a:ea typeface="굴림" pitchFamily="34" charset="-127"/>
              </a:rPr>
              <a:t>в эксплуатацию </a:t>
            </a:r>
            <a:r>
              <a:rPr lang="ru-RU" sz="1200" b="1" dirty="0" err="1" smtClean="0">
                <a:solidFill>
                  <a:srgbClr val="000000"/>
                </a:solidFill>
                <a:ea typeface="굴림" pitchFamily="34" charset="-127"/>
              </a:rPr>
              <a:t>ангиографа</a:t>
            </a:r>
            <a:r>
              <a:rPr lang="ru-RU" sz="1200" b="1" dirty="0" smtClean="0">
                <a:solidFill>
                  <a:srgbClr val="000000"/>
                </a:solidFill>
                <a:ea typeface="굴림" pitchFamily="34" charset="-127"/>
              </a:rPr>
              <a:t> </a:t>
            </a:r>
            <a:r>
              <a:rPr lang="ru-RU" sz="1200" b="1" dirty="0">
                <a:solidFill>
                  <a:srgbClr val="000000"/>
                </a:solidFill>
                <a:ea typeface="굴림" pitchFamily="34" charset="-127"/>
              </a:rPr>
              <a:t>в г</a:t>
            </a:r>
            <a:r>
              <a:rPr lang="ru-RU" sz="1200" b="1" dirty="0" smtClean="0">
                <a:solidFill>
                  <a:srgbClr val="000000"/>
                </a:solidFill>
                <a:ea typeface="굴림" pitchFamily="34" charset="-127"/>
              </a:rPr>
              <a:t>. Молодечно</a:t>
            </a:r>
            <a:endParaRPr lang="ru-RU" sz="1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굴림" pitchFamily="34" charset="-127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329564" y="4049644"/>
            <a:ext cx="2500489" cy="46166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+mj-lt"/>
                <a:ea typeface="굴림" pitchFamily="34" charset="-127"/>
              </a:rPr>
              <a:t>Амбулатория в д. </a:t>
            </a:r>
            <a:r>
              <a:rPr lang="ru-RU" sz="1200" b="1" dirty="0" err="1" smtClean="0">
                <a:solidFill>
                  <a:srgbClr val="000000"/>
                </a:solidFill>
                <a:latin typeface="+mj-lt"/>
                <a:ea typeface="굴림" pitchFamily="34" charset="-127"/>
              </a:rPr>
              <a:t>Хатежино</a:t>
            </a:r>
            <a:r>
              <a:rPr lang="ru-RU" sz="1200" b="1" dirty="0" smtClean="0">
                <a:solidFill>
                  <a:srgbClr val="000000"/>
                </a:solidFill>
                <a:latin typeface="+mj-lt"/>
                <a:ea typeface="굴림" pitchFamily="34" charset="-127"/>
              </a:rPr>
              <a:t> Минского района</a:t>
            </a:r>
            <a:endParaRPr lang="ru-RU" sz="1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굴림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059964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" y="31298"/>
            <a:ext cx="9143999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ПОДПРОГРАММА 2  «ПРОФИЛАКТИКА И КОНТРОЛЬ НЕИНФЕКЦИОННЫХ ЗАБОЛЕВАНИЙ»</a:t>
            </a:r>
          </a:p>
          <a:p>
            <a:pPr algn="ctr"/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Д</a:t>
            </a:r>
            <a:r>
              <a:rPr lang="ru-RU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остижение целевых показателей</a:t>
            </a:r>
            <a:endParaRPr lang="ru-R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6439884"/>
              </p:ext>
            </p:extLst>
          </p:nvPr>
        </p:nvGraphicFramePr>
        <p:xfrm>
          <a:off x="251520" y="1205234"/>
          <a:ext cx="8640960" cy="3840259"/>
        </p:xfrm>
        <a:graphic>
          <a:graphicData uri="http://schemas.openxmlformats.org/drawingml/2006/table">
            <a:tbl>
              <a:tblPr>
                <a:tableStyleId>{0505E3EF-67EA-436B-97B2-0124C06EBD24}</a:tableStyleId>
              </a:tblPr>
              <a:tblGrid>
                <a:gridCol w="424847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58417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656184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62792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</a:rPr>
                        <a:t>Целевые показатели</a:t>
                      </a:r>
                      <a:endParaRPr lang="ru-RU" sz="1300" dirty="0">
                        <a:effectLst/>
                        <a:latin typeface="+mn-lt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7529" marR="7529" marT="7529" marB="752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</a:rPr>
                        <a:t>Единицы </a:t>
                      </a:r>
                      <a:r>
                        <a:rPr lang="ru-RU" sz="1300" dirty="0">
                          <a:effectLst/>
                        </a:rPr>
                        <a:t>измерения</a:t>
                      </a:r>
                      <a:endParaRPr lang="ru-RU" sz="1300" dirty="0">
                        <a:effectLst/>
                        <a:latin typeface="+mn-lt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7529" marR="7529" marT="7529" marB="752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</a:rPr>
                        <a:t>Целевой показатель </a:t>
                      </a:r>
                      <a:br>
                        <a:rPr lang="ru-RU" sz="1300" dirty="0" smtClean="0">
                          <a:effectLst/>
                        </a:rPr>
                      </a:br>
                      <a:r>
                        <a:rPr lang="ru-RU" sz="1300" dirty="0" smtClean="0">
                          <a:effectLst/>
                        </a:rPr>
                        <a:t>на 2020 </a:t>
                      </a:r>
                      <a:r>
                        <a:rPr lang="ru-RU" sz="1300" dirty="0">
                          <a:effectLst/>
                        </a:rPr>
                        <a:t>год</a:t>
                      </a:r>
                      <a:endParaRPr lang="ru-RU" sz="1300" dirty="0">
                        <a:effectLst/>
                        <a:latin typeface="+mn-lt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7529" marR="7529" marT="7529" marB="752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</a:rPr>
                        <a:t>Фактически 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</a:rPr>
                        <a:t>по </a:t>
                      </a:r>
                      <a:r>
                        <a:rPr lang="ru-RU" sz="1300" dirty="0">
                          <a:effectLst/>
                        </a:rPr>
                        <a:t>итогам </a:t>
                      </a:r>
                      <a:endParaRPr lang="ru-RU" sz="1300" dirty="0" smtClean="0">
                        <a:effectLst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</a:rPr>
                        <a:t>2020 </a:t>
                      </a:r>
                      <a:r>
                        <a:rPr lang="ru-RU" sz="1300" dirty="0">
                          <a:effectLst/>
                        </a:rPr>
                        <a:t>года</a:t>
                      </a:r>
                      <a:endParaRPr lang="ru-RU" sz="1300" dirty="0">
                        <a:effectLst/>
                        <a:latin typeface="+mn-lt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7529" marR="7529" marT="7529" marB="7529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2685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dirty="0" smtClean="0">
                          <a:effectLst/>
                        </a:rPr>
                        <a:t>Удельный вес пациентов </a:t>
                      </a:r>
                      <a:br>
                        <a:rPr lang="ru-RU" sz="1300" dirty="0" smtClean="0">
                          <a:effectLst/>
                        </a:rPr>
                      </a:br>
                      <a:r>
                        <a:rPr lang="ru-RU" sz="1300" dirty="0" smtClean="0">
                          <a:effectLst/>
                        </a:rPr>
                        <a:t>со злокачественными опухолями в </a:t>
                      </a:r>
                      <a:r>
                        <a:rPr lang="en-US" sz="1300" dirty="0" smtClean="0">
                          <a:effectLst/>
                        </a:rPr>
                        <a:t>I</a:t>
                      </a:r>
                      <a:r>
                        <a:rPr lang="ru-RU" sz="1300" baseline="0" dirty="0" smtClean="0">
                          <a:effectLst/>
                        </a:rPr>
                        <a:t> – </a:t>
                      </a:r>
                      <a:r>
                        <a:rPr lang="en-US" sz="1300" dirty="0" smtClean="0">
                          <a:effectLst/>
                        </a:rPr>
                        <a:t>II</a:t>
                      </a:r>
                      <a:r>
                        <a:rPr lang="ru-RU" sz="1300" dirty="0" smtClean="0">
                          <a:effectLst/>
                        </a:rPr>
                        <a:t> стадии заболевания в общем количестве</a:t>
                      </a:r>
                      <a:r>
                        <a:rPr lang="ru-RU" sz="1300" baseline="0" dirty="0" smtClean="0">
                          <a:effectLst/>
                        </a:rPr>
                        <a:t> пациентов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aseline="0" dirty="0" smtClean="0">
                          <a:effectLst/>
                        </a:rPr>
                        <a:t>с выявленными в процессе скрининга злокачественными новообразованиями</a:t>
                      </a:r>
                      <a:endParaRPr lang="ru-RU" sz="1300" dirty="0">
                        <a:effectLst/>
                        <a:latin typeface="+mn-lt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108000" marR="7529" marT="7529" marB="752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 </a:t>
                      </a:r>
                      <a:r>
                        <a:rPr lang="ru-RU" sz="1300" dirty="0" smtClean="0">
                          <a:effectLst/>
                        </a:rPr>
                        <a:t>процент</a:t>
                      </a:r>
                      <a:endParaRPr lang="ru-RU" sz="1300" dirty="0">
                        <a:effectLst/>
                        <a:latin typeface="+mn-lt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7529" marR="7529" marT="7529" marB="7529" anchor="ctr" anchorCtr="1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solidFill>
                            <a:schemeClr val="tx1"/>
                          </a:solidFill>
                          <a:effectLst/>
                        </a:rPr>
                        <a:t>80</a:t>
                      </a:r>
                      <a:endParaRPr lang="ru-RU" sz="13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7529" marR="7529" marT="7529" marB="7529" anchor="ctr" anchorCtr="1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solidFill>
                            <a:schemeClr val="tx1"/>
                          </a:solidFill>
                          <a:effectLst/>
                        </a:rPr>
                        <a:t>87,7</a:t>
                      </a:r>
                      <a:r>
                        <a:rPr lang="ru-RU" sz="13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3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7529" marR="7529" marT="7529" marB="7529" anchor="ctr" anchorCtr="1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41296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</a:rPr>
                        <a:t>Тяжесть</a:t>
                      </a:r>
                      <a:r>
                        <a:rPr lang="ru-RU" sz="1300" baseline="0" dirty="0" smtClean="0">
                          <a:effectLst/>
                        </a:rPr>
                        <a:t> первичной инвалидности</a:t>
                      </a:r>
                      <a:endParaRPr lang="ru-RU" sz="1300" baseline="0" dirty="0" smtClean="0">
                        <a:effectLst/>
                        <a:latin typeface="+mn-lt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108000" marR="7529" marT="7529" marB="7529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dirty="0" smtClean="0">
                          <a:effectLst/>
                        </a:rPr>
                        <a:t>процент</a:t>
                      </a:r>
                    </a:p>
                  </a:txBody>
                  <a:tcPr marL="7529" marR="7529" marT="7529" marB="7529" anchor="ctr" anchorCtr="1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solidFill>
                            <a:schemeClr val="tx1"/>
                          </a:solidFill>
                          <a:effectLst/>
                        </a:rPr>
                        <a:t>50</a:t>
                      </a:r>
                      <a:endParaRPr lang="ru-RU" sz="13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7529" marR="7529" marT="7529" marB="7529" anchor="ctr" anchorCtr="1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effectLst/>
                        </a:rPr>
                        <a:t>50</a:t>
                      </a:r>
                      <a:endParaRPr lang="ru-RU" sz="13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7529" marR="7529" marT="7529" marB="7529" anchor="ctr" anchorCtr="1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2281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kern="1200" dirty="0" smtClean="0">
                          <a:effectLst/>
                        </a:rPr>
                        <a:t>Доля врачей общей практики в общем количестве врачей – терапевтов участковых</a:t>
                      </a:r>
                      <a:endParaRPr lang="ru-RU" sz="1300" i="0" dirty="0">
                        <a:effectLst/>
                        <a:latin typeface="+mn-lt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108000" marR="7529" marT="7529" marB="7529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dirty="0" smtClean="0">
                          <a:effectLst/>
                        </a:rPr>
                        <a:t>процент</a:t>
                      </a:r>
                      <a:endParaRPr lang="ru-RU" sz="1300" dirty="0" smtClean="0">
                        <a:effectLst/>
                        <a:latin typeface="+mn-lt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7529" marR="7529" marT="7529" marB="7529" anchor="ctr" anchorCtr="1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solidFill>
                            <a:schemeClr val="tx1"/>
                          </a:solidFill>
                          <a:effectLst/>
                        </a:rPr>
                        <a:t>100</a:t>
                      </a:r>
                      <a:endParaRPr lang="ru-RU" sz="13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7529" marR="7529" marT="7529" marB="7529" anchor="ctr" anchorCtr="1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kern="1200" dirty="0" smtClean="0">
                          <a:solidFill>
                            <a:schemeClr val="tx1"/>
                          </a:solidFill>
                          <a:effectLst/>
                        </a:rPr>
                        <a:t>100</a:t>
                      </a:r>
                      <a:endParaRPr lang="ru-RU" sz="13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7529" marR="7529" marT="7529" marB="7529" anchor="ctr" anchorCtr="1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80098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kern="1200" dirty="0" smtClean="0">
                          <a:effectLst/>
                        </a:rPr>
                        <a:t>Охват реабилитацией пациентов трудоспособного возраста после инфаркта миокарда, острого нарушения мозгового кровообращения, оперативных вмешательств по поводу злокачественных, нейрохирургических, травматологических и иных неинфекционных заболеваний</a:t>
                      </a:r>
                      <a:endParaRPr lang="ru-RU" sz="1300" i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8000" marR="7529" marT="7529" marB="7529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dirty="0" smtClean="0">
                          <a:effectLst/>
                          <a:latin typeface="+mn-lt"/>
                          <a:ea typeface="Calibri"/>
                          <a:cs typeface="Arial" panose="020B0604020202020204" pitchFamily="34" charset="0"/>
                        </a:rPr>
                        <a:t>процент</a:t>
                      </a:r>
                    </a:p>
                  </a:txBody>
                  <a:tcPr marL="7529" marR="7529" marT="7529" marB="7529" anchor="ctr" anchorCtr="1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Arial" panose="020B0604020202020204" pitchFamily="34" charset="0"/>
                        </a:rPr>
                        <a:t>50</a:t>
                      </a:r>
                      <a:endParaRPr lang="ru-RU" sz="13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7529" marR="7529" marT="7529" marB="7529" anchor="ctr" anchorCtr="1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3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Arial" panose="020B0604020202020204" pitchFamily="34" charset="0"/>
                        </a:rPr>
                        <a:t>58,4</a:t>
                      </a:r>
                      <a:endParaRPr lang="ru-RU" sz="13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7529" marR="7529" marT="7529" marB="7529" anchor="ctr" anchorCtr="1"/>
                </a:tc>
                <a:extLst>
                  <a:ext uri="{0D108BD9-81ED-4DB2-BD59-A6C34878D82A}">
                    <a16:rowId xmlns:a16="http://schemas.microsoft.com/office/drawing/2014/main" xmlns="" val="789221251"/>
                  </a:ext>
                </a:extLst>
              </a:tr>
            </a:tbl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6846BD-96E4-455A-89FA-5AA6EFC86277}" type="slidenum">
              <a:rPr lang="ru-RU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pPr/>
              <a:t>25</a:t>
            </a:fld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722737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58" y="195486"/>
            <a:ext cx="8501122" cy="1161818"/>
          </a:xfrm>
        </p:spPr>
        <p:txBody>
          <a:bodyPr>
            <a:noAutofit/>
          </a:bodyPr>
          <a:lstStyle/>
          <a:p>
            <a:pPr>
              <a:spcAft>
                <a:spcPts val="1800"/>
              </a:spcAft>
            </a:pP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ПОДПРОГРАММА 3 «ПРЕДУПРЕЖДЕНИЕ </a:t>
            </a:r>
            <a:b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И ПРЕОДОЛЕНИЕ ПЬЯНСТВА И АЛКОГОЛИЗМА»</a:t>
            </a:r>
            <a:b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ru-RU" sz="2800" dirty="0" smtClean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248BC06-8EA2-4FBD-9514-D59DD4BF6EC3}" type="slidenum">
              <a:rPr lang="ru-RU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pPr>
                <a:defRPr/>
              </a:pPr>
              <a:t>26</a:t>
            </a:fld>
            <a:endParaRPr lang="ru-RU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xmlns="" val="32811953"/>
              </p:ext>
            </p:extLst>
          </p:nvPr>
        </p:nvGraphicFramePr>
        <p:xfrm>
          <a:off x="179512" y="1059582"/>
          <a:ext cx="4320480" cy="39604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xmlns="" val="3964472866"/>
              </p:ext>
            </p:extLst>
          </p:nvPr>
        </p:nvGraphicFramePr>
        <p:xfrm>
          <a:off x="4730254" y="1059582"/>
          <a:ext cx="4320480" cy="39604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33763318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30946" y="339502"/>
            <a:ext cx="9001157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ПОДПРОГРАММА 3 «ПРЕДУПРЕЖДЕНИЕ </a:t>
            </a:r>
            <a:b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И ПРЕОДОЛЕНИЕ ПЬЯНСТВА И АЛКОГОЛИЗМА»</a:t>
            </a:r>
          </a:p>
          <a:p>
            <a:pPr algn="ctr"/>
            <a:r>
              <a:rPr lang="ru-RU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Достижение целевых показателей</a:t>
            </a:r>
            <a:endParaRPr lang="ru-R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65071180"/>
              </p:ext>
            </p:extLst>
          </p:nvPr>
        </p:nvGraphicFramePr>
        <p:xfrm>
          <a:off x="500034" y="1714494"/>
          <a:ext cx="8057121" cy="1968738"/>
        </p:xfrm>
        <a:graphic>
          <a:graphicData uri="http://schemas.openxmlformats.org/drawingml/2006/table">
            <a:tbl>
              <a:tblPr>
                <a:tableStyleId>{0505E3EF-67EA-436B-97B2-0124C06EBD24}</a:tableStyleId>
              </a:tblPr>
              <a:tblGrid>
                <a:gridCol w="353578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2645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59621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69866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54378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Целевые показатели</a:t>
                      </a:r>
                      <a:endParaRPr lang="ru-RU" sz="1400" dirty="0">
                        <a:effectLst/>
                        <a:latin typeface="+mn-lt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7529" marR="7529" marT="7529" marB="752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Единицы </a:t>
                      </a:r>
                      <a:r>
                        <a:rPr lang="ru-RU" sz="1400" dirty="0">
                          <a:effectLst/>
                        </a:rPr>
                        <a:t>измерения</a:t>
                      </a:r>
                      <a:endParaRPr lang="ru-RU" sz="1400" dirty="0">
                        <a:effectLst/>
                        <a:latin typeface="+mn-lt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7529" marR="7529" marT="7529" marB="752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Целевой показатель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2020 </a:t>
                      </a:r>
                      <a:r>
                        <a:rPr lang="ru-RU" sz="1400" dirty="0">
                          <a:effectLst/>
                        </a:rPr>
                        <a:t>год</a:t>
                      </a:r>
                      <a:endParaRPr lang="ru-RU" sz="1400" dirty="0">
                        <a:effectLst/>
                        <a:latin typeface="+mn-lt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7529" marR="7529" marT="7529" marB="752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Фактически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 по </a:t>
                      </a:r>
                      <a:r>
                        <a:rPr lang="ru-RU" sz="1400" dirty="0">
                          <a:effectLst/>
                        </a:rPr>
                        <a:t>итогам </a:t>
                      </a:r>
                      <a:endParaRPr lang="ru-RU" sz="1400" dirty="0" smtClean="0">
                        <a:effectLst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2020 </a:t>
                      </a:r>
                      <a:r>
                        <a:rPr lang="ru-RU" sz="1400" dirty="0">
                          <a:effectLst/>
                        </a:rPr>
                        <a:t>года</a:t>
                      </a:r>
                      <a:endParaRPr lang="ru-RU" sz="1400" dirty="0">
                        <a:effectLst/>
                        <a:latin typeface="+mn-lt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7529" marR="7529" marT="7529" marB="7529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0858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Смертность населения от </a:t>
                      </a:r>
                      <a:r>
                        <a:rPr lang="ru-RU" sz="1400" kern="1200" dirty="0" smtClean="0"/>
                        <a:t>случайных отравлений алкоголем </a:t>
                      </a:r>
                      <a:endParaRPr lang="ru-RU" sz="1400" dirty="0" smtClean="0">
                        <a:effectLst/>
                      </a:endParaRPr>
                    </a:p>
                  </a:txBody>
                  <a:tcPr marL="108000" marR="7529" marT="7529" marB="7529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на 100 тыс. человек</a:t>
                      </a:r>
                    </a:p>
                  </a:txBody>
                  <a:tcPr marL="7529" marR="7529" marT="7529" marB="752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10,6</a:t>
                      </a:r>
                      <a:endParaRPr lang="ru-RU" sz="14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+mn-lt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7529" marR="7529" marT="7529" marB="7529" anchor="ctr" anchorCtr="1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10,5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effectLst/>
                        </a:rPr>
                        <a:t>(оперативные данные)</a:t>
                      </a:r>
                      <a:endParaRPr lang="ru-RU" sz="1100" b="1" dirty="0">
                        <a:solidFill>
                          <a:srgbClr val="C00000"/>
                        </a:solidFill>
                        <a:effectLst/>
                        <a:latin typeface="+mn-lt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7529" marR="7529" marT="7529" marB="7529" anchor="ctr" anchorCtr="1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0501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Уровень потребления алкоголя             на душу населения </a:t>
                      </a:r>
                      <a:endParaRPr lang="ru-RU" sz="1400" dirty="0" smtClean="0">
                        <a:effectLst/>
                        <a:latin typeface="+mn-lt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108000" marR="7529" marT="7529" marB="752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литры</a:t>
                      </a:r>
                      <a:endParaRPr lang="ru-RU" sz="1400" dirty="0">
                        <a:effectLst/>
                        <a:latin typeface="+mn-lt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7529" marR="7529" marT="7529" marB="752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7,9</a:t>
                      </a:r>
                      <a:endParaRPr lang="ru-RU" sz="14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+mn-lt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7529" marR="7529" marT="7529" marB="7529" anchor="ctr" anchorCtr="1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FF0000"/>
                          </a:solidFill>
                          <a:effectLst/>
                        </a:rPr>
                        <a:t>10,5</a:t>
                      </a:r>
                      <a:endParaRPr lang="ru-RU" sz="1400" b="1" dirty="0">
                        <a:solidFill>
                          <a:srgbClr val="FF0000"/>
                        </a:solidFill>
                        <a:effectLst/>
                        <a:latin typeface="+mn-lt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7529" marR="7529" marT="7529" marB="7529" anchor="ctr" anchorCtr="1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6846BD-96E4-455A-89FA-5AA6EFC86277}" type="slidenum">
              <a:rPr lang="ru-RU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pPr/>
              <a:t>27</a:t>
            </a:fld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043700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158715"/>
            <a:ext cx="8501122" cy="1161818"/>
          </a:xfrm>
        </p:spPr>
        <p:txBody>
          <a:bodyPr>
            <a:noAutofit/>
          </a:bodyPr>
          <a:lstStyle/>
          <a:p>
            <a:pPr>
              <a:spcAft>
                <a:spcPts val="1800"/>
              </a:spcAft>
            </a:pP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ПОДПРОГРАММА 3 «ПРЕДУПРЕЖДЕНИЕ </a:t>
            </a:r>
            <a:b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И ПРЕОДОЛЕНИЕ ПЬЯНСТВА И АЛКОГОЛИЗМА»</a:t>
            </a:r>
            <a:b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Уровень потребления алкоголя на душу населения (литров)</a:t>
            </a:r>
            <a:br>
              <a:rPr lang="ru-RU" sz="1800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за 2020 год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248BC06-8EA2-4FBD-9514-D59DD4BF6EC3}" type="slidenum">
              <a:rPr lang="ru-RU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pPr>
                <a:defRPr/>
              </a:pPr>
              <a:t>28</a:t>
            </a:fld>
            <a:endParaRPr lang="ru-RU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aphicFrame>
        <p:nvGraphicFramePr>
          <p:cNvPr id="8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214219413"/>
              </p:ext>
            </p:extLst>
          </p:nvPr>
        </p:nvGraphicFramePr>
        <p:xfrm>
          <a:off x="-108520" y="1419622"/>
          <a:ext cx="9036496" cy="40397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16720" y="4738682"/>
            <a:ext cx="4671304" cy="30777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Целевой показатель – 7,9 литра на душу населения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xmlns="" val="18784679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7504" y="267494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ПОДПРОГРАММА 4 «ТУБЕРКУЛЕЗ» </a:t>
            </a:r>
            <a:b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Д</a:t>
            </a:r>
            <a:r>
              <a:rPr lang="ru-RU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остижение целевых показателей</a:t>
            </a:r>
            <a:endParaRPr lang="ru-R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63857120"/>
              </p:ext>
            </p:extLst>
          </p:nvPr>
        </p:nvGraphicFramePr>
        <p:xfrm>
          <a:off x="395536" y="1238494"/>
          <a:ext cx="8113183" cy="3127420"/>
        </p:xfrm>
        <a:graphic>
          <a:graphicData uri="http://schemas.openxmlformats.org/drawingml/2006/table">
            <a:tbl>
              <a:tblPr>
                <a:tableStyleId>{0505E3EF-67EA-436B-97B2-0124C06EBD24}</a:tableStyleId>
              </a:tblPr>
              <a:tblGrid>
                <a:gridCol w="36004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593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69544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95659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Целевые показатели</a:t>
                      </a:r>
                      <a:endParaRPr lang="ru-RU" sz="1400" dirty="0">
                        <a:effectLst/>
                        <a:latin typeface="+mn-lt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7529" marR="7529" marT="7529" marB="752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Единицы </a:t>
                      </a:r>
                      <a:r>
                        <a:rPr lang="ru-RU" sz="1400" dirty="0">
                          <a:effectLst/>
                        </a:rPr>
                        <a:t>измерения</a:t>
                      </a:r>
                      <a:endParaRPr lang="ru-RU" sz="1400" dirty="0">
                        <a:effectLst/>
                        <a:latin typeface="+mn-lt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7529" marR="7529" marT="7529" marB="752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Целевой показатель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2020 год</a:t>
                      </a:r>
                      <a:endParaRPr lang="ru-RU" sz="1400" dirty="0">
                        <a:effectLst/>
                        <a:latin typeface="+mn-lt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7529" marR="7529" marT="7529" marB="752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Фактически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 по </a:t>
                      </a:r>
                      <a:r>
                        <a:rPr lang="ru-RU" sz="1400" dirty="0">
                          <a:effectLst/>
                        </a:rPr>
                        <a:t>итогам </a:t>
                      </a:r>
                      <a:r>
                        <a:rPr lang="ru-RU" sz="1400" dirty="0" smtClean="0">
                          <a:effectLst/>
                        </a:rPr>
                        <a:t/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2020 </a:t>
                      </a:r>
                      <a:r>
                        <a:rPr lang="ru-RU" sz="1400" dirty="0">
                          <a:effectLst/>
                        </a:rPr>
                        <a:t>года</a:t>
                      </a:r>
                      <a:endParaRPr lang="ru-RU" sz="1400" dirty="0">
                        <a:effectLst/>
                        <a:latin typeface="+mn-lt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7529" marR="7529" marT="7529" marB="7529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86592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Заболеваемость населения туберкулезом </a:t>
                      </a:r>
                      <a:endParaRPr lang="ru-RU" sz="1400" dirty="0">
                        <a:effectLst/>
                        <a:latin typeface="+mn-lt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108000" marR="7529" marT="7529" marB="752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на 100 тыс. человек</a:t>
                      </a:r>
                      <a:endParaRPr lang="ru-RU" sz="1400" dirty="0">
                        <a:effectLst/>
                        <a:latin typeface="+mn-lt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7529" marR="7529" marT="7529" marB="752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20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7529" marR="7529" marT="7529" marB="7529" anchor="ctr" anchorCtr="1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9,44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7529" marR="7529" marT="7529" marB="7529" anchor="ctr" anchorCtr="1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2626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Смертность населения от туберкулеза</a:t>
                      </a:r>
                      <a:endParaRPr lang="ru-RU" sz="1400" dirty="0">
                        <a:effectLst/>
                        <a:latin typeface="+mn-lt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108000" marR="7529" marT="7529" marB="752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на 100 тыс. человек</a:t>
                      </a:r>
                      <a:endParaRPr lang="ru-RU" sz="1400" dirty="0">
                        <a:effectLst/>
                        <a:latin typeface="+mn-lt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7529" marR="7529" marT="7529" marB="752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2,45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7529" marR="7529" marT="7529" marB="7529" anchor="ctr" anchorCtr="1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effectLst/>
                        </a:rPr>
                        <a:t>1,08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7529" marR="7529" marT="7529" marB="7529" anchor="ctr" anchorCtr="1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91603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Доля </a:t>
                      </a:r>
                      <a:r>
                        <a:rPr lang="ru-RU" sz="1400" baseline="0" dirty="0" smtClean="0">
                          <a:effectLst/>
                        </a:rPr>
                        <a:t> пациентов  с  множественными лекарственно-устойчивыми формами туберкулеза,   успешно   закончивших полный</a:t>
                      </a:r>
                      <a:r>
                        <a:rPr lang="ru-RU" sz="800" baseline="0" dirty="0" smtClean="0">
                          <a:effectLst/>
                        </a:rPr>
                        <a:t>  </a:t>
                      </a:r>
                      <a:r>
                        <a:rPr lang="ru-RU" sz="1400" baseline="0" dirty="0" smtClean="0">
                          <a:effectLst/>
                        </a:rPr>
                        <a:t>курс  лечения (18 – 24 месяца), в общем количестве таких пациентов</a:t>
                      </a:r>
                      <a:endParaRPr lang="ru-RU" sz="1400" dirty="0">
                        <a:effectLst/>
                        <a:latin typeface="+mn-lt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108000" marR="7529" marT="7529" marB="752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процент</a:t>
                      </a:r>
                      <a:endParaRPr lang="ru-RU" sz="1400" dirty="0">
                        <a:effectLst/>
                        <a:latin typeface="+mn-lt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7529" marR="7529" marT="7529" marB="752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60,4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7529" marR="7529" marT="7529" marB="7529" anchor="ctr" anchorCtr="1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effectLst/>
                        </a:rPr>
                        <a:t>73,3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7529" marR="7529" marT="7529" marB="7529" anchor="ctr" anchorCtr="1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6846BD-96E4-455A-89FA-5AA6EFC86277}" type="slidenum">
              <a:rPr lang="ru-RU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pPr/>
              <a:t>29</a:t>
            </a:fld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043700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48568" y="123478"/>
            <a:ext cx="1715920" cy="109827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496944" cy="1221750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rgbClr val="A50021"/>
                </a:solidFill>
              </a:rPr>
              <a:t>Реализация государственной демографической </a:t>
            </a:r>
            <a:r>
              <a:rPr lang="ru-RU" sz="2400" b="1" dirty="0" smtClean="0">
                <a:solidFill>
                  <a:srgbClr val="A50021"/>
                </a:solidFill>
              </a:rPr>
              <a:t/>
            </a:r>
            <a:br>
              <a:rPr lang="ru-RU" sz="2400" b="1" dirty="0" smtClean="0">
                <a:solidFill>
                  <a:srgbClr val="A50021"/>
                </a:solidFill>
              </a:rPr>
            </a:br>
            <a:r>
              <a:rPr lang="ru-RU" sz="2400" b="1" dirty="0" smtClean="0">
                <a:solidFill>
                  <a:srgbClr val="A50021"/>
                </a:solidFill>
              </a:rPr>
              <a:t>политики  в  </a:t>
            </a:r>
            <a:r>
              <a:rPr lang="ru-RU" sz="2400" b="1" dirty="0">
                <a:solidFill>
                  <a:srgbClr val="A50021"/>
                </a:solidFill>
              </a:rPr>
              <a:t>Республике </a:t>
            </a:r>
            <a:r>
              <a:rPr lang="ru-RU" sz="2400" b="1" dirty="0" smtClean="0">
                <a:solidFill>
                  <a:srgbClr val="A50021"/>
                </a:solidFill>
              </a:rPr>
              <a:t>Беларусь </a:t>
            </a:r>
            <a:r>
              <a:rPr lang="ru-RU" sz="2400" b="1" dirty="0" smtClean="0">
                <a:solidFill>
                  <a:srgbClr val="CC3300"/>
                </a:solidFill>
              </a:rPr>
              <a:t/>
            </a:r>
            <a:br>
              <a:rPr lang="ru-RU" sz="2400" b="1" dirty="0" smtClean="0">
                <a:solidFill>
                  <a:srgbClr val="CC3300"/>
                </a:solidFill>
              </a:rPr>
            </a:br>
            <a:endParaRPr lang="en-US" sz="2400" dirty="0">
              <a:solidFill>
                <a:srgbClr val="CC33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131590"/>
            <a:ext cx="8603660" cy="3528392"/>
          </a:xfrm>
        </p:spPr>
        <p:txBody>
          <a:bodyPr>
            <a:noAutofit/>
          </a:bodyPr>
          <a:lstStyle/>
          <a:p>
            <a:pPr>
              <a:lnSpc>
                <a:spcPts val="12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200" b="1" dirty="0"/>
              <a:t>В 1995 году </a:t>
            </a:r>
            <a:r>
              <a:rPr lang="ru-RU" sz="1200" b="1" dirty="0" smtClean="0"/>
              <a:t>создан </a:t>
            </a:r>
            <a:r>
              <a:rPr lang="ru-RU" sz="1200" b="1" dirty="0"/>
              <a:t>Национальный комитет по народонаселению </a:t>
            </a:r>
          </a:p>
          <a:p>
            <a:pPr marL="0" inden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b="1" i="1" dirty="0" smtClean="0"/>
              <a:t>      (</a:t>
            </a:r>
            <a:r>
              <a:rPr lang="ru-RU" sz="1200" b="1" i="1" dirty="0"/>
              <a:t>распоряжение </a:t>
            </a:r>
            <a:r>
              <a:rPr lang="ru-RU" sz="1200" b="1" i="1" dirty="0" smtClean="0"/>
              <a:t>Кабинета Министров </a:t>
            </a:r>
            <a:r>
              <a:rPr lang="ru-RU" sz="1200" b="1" i="1" dirty="0"/>
              <a:t>Республики Беларусь от 29.03.1995  № 238р</a:t>
            </a:r>
            <a:r>
              <a:rPr lang="ru-RU" sz="1200" b="1" i="1" dirty="0" smtClean="0"/>
              <a:t>)</a:t>
            </a:r>
            <a:endParaRPr lang="en-US" sz="1200" b="1" dirty="0"/>
          </a:p>
          <a:p>
            <a:r>
              <a:rPr lang="ru-RU" sz="1200" b="1" dirty="0" smtClean="0"/>
              <a:t>В 1998 </a:t>
            </a:r>
            <a:r>
              <a:rPr lang="ru-RU" sz="1200" b="1" dirty="0"/>
              <a:t>году утверждена Концепция государственной демографической политики и Основные направления реализации демографической политики с учетом устойчивого развития экономики в переходный период </a:t>
            </a:r>
            <a:r>
              <a:rPr lang="ru-RU" sz="1200" b="1" i="1" dirty="0"/>
              <a:t>(постановление Совета Министров Республики Беларусь от 24.06.1998 № 996</a:t>
            </a:r>
            <a:r>
              <a:rPr lang="ru-RU" sz="1200" b="1" i="1" dirty="0" smtClean="0"/>
              <a:t>)</a:t>
            </a:r>
            <a:endParaRPr lang="en-US" sz="1200" b="1" dirty="0"/>
          </a:p>
          <a:p>
            <a:r>
              <a:rPr lang="ru-RU" sz="1200" b="1" dirty="0"/>
              <a:t>В</a:t>
            </a:r>
            <a:r>
              <a:rPr lang="ru-RU" sz="1200" b="1" dirty="0" smtClean="0"/>
              <a:t> </a:t>
            </a:r>
            <a:r>
              <a:rPr lang="ru-RU" sz="1200" b="1" dirty="0"/>
              <a:t>2001 году вопросы обеспечения демографической безопасности включены в Концепцию национальной безопасности Республики Беларусь </a:t>
            </a:r>
            <a:r>
              <a:rPr lang="ru-RU" sz="1200" b="1" i="1" dirty="0"/>
              <a:t>(Указ Президента Республики Беларусь от 17.07.2001 № 390</a:t>
            </a:r>
            <a:r>
              <a:rPr lang="ru-RU" sz="1200" b="1" i="1" dirty="0" smtClean="0"/>
              <a:t>)</a:t>
            </a:r>
            <a:r>
              <a:rPr lang="ru-RU" sz="1200" b="1" dirty="0" smtClean="0"/>
              <a:t> </a:t>
            </a:r>
            <a:endParaRPr lang="en-US" sz="1200" b="1" dirty="0"/>
          </a:p>
          <a:p>
            <a:r>
              <a:rPr lang="ru-RU" sz="1200" b="1" dirty="0"/>
              <a:t>В</a:t>
            </a:r>
            <a:r>
              <a:rPr lang="ru-RU" sz="1200" b="1" dirty="0" smtClean="0"/>
              <a:t> </a:t>
            </a:r>
            <a:r>
              <a:rPr lang="ru-RU" sz="1200" b="1" dirty="0"/>
              <a:t>2002 году принят Закон Республики Беларусь </a:t>
            </a:r>
            <a:r>
              <a:rPr lang="ru-RU" sz="1200" b="1" dirty="0" smtClean="0"/>
              <a:t>  </a:t>
            </a:r>
            <a:r>
              <a:rPr lang="ru-RU" sz="1200" b="1" dirty="0"/>
              <a:t>«О демографической безопасности Республики Беларусь</a:t>
            </a:r>
            <a:r>
              <a:rPr lang="ru-RU" sz="1200" b="1" dirty="0" smtClean="0"/>
              <a:t>»</a:t>
            </a:r>
            <a:endParaRPr lang="en-US" sz="1200" b="1" dirty="0"/>
          </a:p>
          <a:p>
            <a:r>
              <a:rPr lang="ru-RU" sz="1200" b="1" dirty="0"/>
              <a:t>В</a:t>
            </a:r>
            <a:r>
              <a:rPr lang="ru-RU" sz="1200" b="1" dirty="0" smtClean="0"/>
              <a:t> </a:t>
            </a:r>
            <a:r>
              <a:rPr lang="ru-RU" sz="1200" b="1" dirty="0"/>
              <a:t>2010 году в новой Концепции национальной безопасности Республики Беларусь демографическая сфера впервые выделена отдельным блоком </a:t>
            </a:r>
            <a:r>
              <a:rPr lang="ru-RU" sz="1200" b="1" i="1" dirty="0"/>
              <a:t>(Указ Президента Республики Беларусь от 09.11.2010 № 575</a:t>
            </a:r>
            <a:r>
              <a:rPr lang="ru-RU" sz="1200" b="1" i="1" dirty="0" smtClean="0"/>
              <a:t>)</a:t>
            </a:r>
          </a:p>
          <a:p>
            <a:r>
              <a:rPr lang="ru-RU" sz="1200" b="1" dirty="0"/>
              <a:t>Суммарный коэффициент рождаемости и коэффициент депопуляции включены в основные индикаторы (показатели) состояния национальной безопасности</a:t>
            </a:r>
          </a:p>
          <a:p>
            <a:endParaRPr lang="en-US" sz="16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6846BD-96E4-455A-89FA-5AA6EFC86277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452267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6846BD-96E4-455A-89FA-5AA6EFC86277}" type="slidenum">
              <a:rPr lang="ru-RU" sz="110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pPr/>
              <a:t>30</a:t>
            </a:fld>
            <a:endParaRPr lang="ru-RU" sz="11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xmlns="" val="811636274"/>
              </p:ext>
            </p:extLst>
          </p:nvPr>
        </p:nvGraphicFramePr>
        <p:xfrm>
          <a:off x="4289321" y="514784"/>
          <a:ext cx="4754488" cy="30563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0" y="195486"/>
            <a:ext cx="9144000" cy="680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160"/>
              </a:lnSpc>
            </a:pP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ПОДПРОГРАММА 4 «ТУБЕРКУЛЕЗ» </a:t>
            </a:r>
            <a:b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ru-RU" sz="2800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xmlns="" val="1188505566"/>
              </p:ext>
            </p:extLst>
          </p:nvPr>
        </p:nvGraphicFramePr>
        <p:xfrm>
          <a:off x="84230" y="2283718"/>
          <a:ext cx="4369658" cy="26411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4870" y="678066"/>
            <a:ext cx="2675716" cy="17796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4788024" y="3539829"/>
            <a:ext cx="424847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200" dirty="0"/>
              <a:t>В </a:t>
            </a:r>
            <a:r>
              <a:rPr lang="ru-RU" sz="1200" dirty="0" smtClean="0"/>
              <a:t>2018 – 2019 </a:t>
            </a:r>
            <a:r>
              <a:rPr lang="ru-RU" sz="1200" dirty="0"/>
              <a:t>годах </a:t>
            </a:r>
            <a:r>
              <a:rPr lang="ru-RU" sz="1200" dirty="0" smtClean="0"/>
              <a:t>реорганизована фтизиатрическая служба области: переданы </a:t>
            </a:r>
            <a:r>
              <a:rPr lang="ru-RU" sz="1200" dirty="0" err="1" smtClean="0"/>
              <a:t>Молодечненская</a:t>
            </a:r>
            <a:r>
              <a:rPr lang="ru-RU" sz="1200" dirty="0" smtClean="0"/>
              <a:t> туберкулезная больница, </a:t>
            </a:r>
            <a:r>
              <a:rPr lang="ru-RU" sz="1200" dirty="0"/>
              <a:t>17 противотуберкулезных кабинетов и 4 противотуберкулезных </a:t>
            </a:r>
            <a:r>
              <a:rPr lang="ru-RU" sz="1200" dirty="0" smtClean="0"/>
              <a:t>диспансера </a:t>
            </a:r>
            <a:r>
              <a:rPr lang="ru-RU" sz="1200" dirty="0"/>
              <a:t>региональных учреждений здравоохранения </a:t>
            </a:r>
            <a:r>
              <a:rPr lang="ru-RU" sz="1200" dirty="0" smtClean="0"/>
              <a:t>                   в </a:t>
            </a:r>
            <a:r>
              <a:rPr lang="ru-RU" sz="1200" dirty="0"/>
              <a:t>УЗ «Минский областной противотуберкулезный диспансер</a:t>
            </a:r>
            <a:r>
              <a:rPr lang="ru-RU" sz="1200" dirty="0" smtClean="0"/>
              <a:t>»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xmlns="" val="3486285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42843" y="195486"/>
            <a:ext cx="900115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ПОДПРОГРАММА 5 «ПРОФИЛАКТИКА ВИЧ-ИНФЕКЦИИ»</a:t>
            </a:r>
          </a:p>
          <a:p>
            <a:pPr algn="ctr"/>
            <a:r>
              <a:rPr lang="ru-RU" sz="2000" dirty="0">
                <a:latin typeface="Calibri" panose="020F0502020204030204" pitchFamily="34" charset="0"/>
                <a:cs typeface="Calibri" panose="020F0502020204030204" pitchFamily="34" charset="0"/>
              </a:rPr>
              <a:t>Д</a:t>
            </a:r>
            <a:r>
              <a:rPr lang="ru-RU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остижение целевых показателей</a:t>
            </a:r>
            <a:endParaRPr lang="ru-RU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94527718"/>
              </p:ext>
            </p:extLst>
          </p:nvPr>
        </p:nvGraphicFramePr>
        <p:xfrm>
          <a:off x="639716" y="1170031"/>
          <a:ext cx="8057121" cy="3483156"/>
        </p:xfrm>
        <a:graphic>
          <a:graphicData uri="http://schemas.openxmlformats.org/drawingml/2006/table">
            <a:tbl>
              <a:tblPr>
                <a:tableStyleId>{0505E3EF-67EA-436B-97B2-0124C06EBD24}</a:tableStyleId>
              </a:tblPr>
              <a:tblGrid>
                <a:gridCol w="353578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2645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59621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69866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98559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Целевые показатели</a:t>
                      </a:r>
                      <a:endParaRPr lang="ru-RU" sz="1400" dirty="0">
                        <a:effectLst/>
                        <a:latin typeface="+mn-lt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7529" marR="7529" marT="7529" marB="752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Единицы </a:t>
                      </a:r>
                      <a:r>
                        <a:rPr lang="ru-RU" sz="1400" dirty="0">
                          <a:effectLst/>
                        </a:rPr>
                        <a:t>измерения</a:t>
                      </a:r>
                      <a:endParaRPr lang="ru-RU" sz="1400" dirty="0">
                        <a:effectLst/>
                        <a:latin typeface="+mn-lt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7529" marR="7529" marT="7529" marB="752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Целевой показатель 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на 2020 </a:t>
                      </a:r>
                      <a:r>
                        <a:rPr lang="ru-RU" sz="1400" dirty="0">
                          <a:effectLst/>
                        </a:rPr>
                        <a:t>год</a:t>
                      </a:r>
                      <a:endParaRPr lang="ru-RU" sz="1400" dirty="0">
                        <a:effectLst/>
                        <a:latin typeface="+mn-lt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7529" marR="7529" marT="7529" marB="752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Фактически</a:t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 по </a:t>
                      </a:r>
                      <a:r>
                        <a:rPr lang="ru-RU" sz="1400" dirty="0">
                          <a:effectLst/>
                        </a:rPr>
                        <a:t>итогам </a:t>
                      </a:r>
                      <a:r>
                        <a:rPr lang="ru-RU" sz="1400" dirty="0" smtClean="0">
                          <a:effectLst/>
                        </a:rPr>
                        <a:t/>
                      </a:r>
                      <a:br>
                        <a:rPr lang="ru-RU" sz="1400" dirty="0" smtClean="0">
                          <a:effectLst/>
                        </a:rPr>
                      </a:br>
                      <a:r>
                        <a:rPr lang="ru-RU" sz="1400" dirty="0" smtClean="0">
                          <a:effectLst/>
                        </a:rPr>
                        <a:t>2020 </a:t>
                      </a:r>
                      <a:r>
                        <a:rPr lang="ru-RU" sz="1400" dirty="0">
                          <a:effectLst/>
                        </a:rPr>
                        <a:t>года</a:t>
                      </a:r>
                      <a:endParaRPr lang="ru-RU" sz="1400" dirty="0">
                        <a:effectLst/>
                        <a:latin typeface="+mn-lt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7529" marR="7529" marT="7529" marB="7529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22319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/>
                        <a:t>Случаи передачи ВИЧ                                от ВИЧ-инфицированной матери ребенку</a:t>
                      </a:r>
                      <a:endParaRPr lang="ru-RU" sz="1400" dirty="0">
                        <a:effectLst/>
                        <a:latin typeface="+mn-lt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108000" marR="7529" marT="7529" marB="7529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>
                        <a:effectLst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effectLst/>
                        </a:rPr>
                        <a:t>процент</a:t>
                      </a:r>
                    </a:p>
                  </a:txBody>
                  <a:tcPr marL="7529" marR="7529" marT="7529" marB="7529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1,8</a:t>
                      </a:r>
                      <a:endParaRPr lang="ru-RU" sz="14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+mn-lt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7529" marR="7529" marT="7529" marB="7529" anchor="ctr" anchorCtr="1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245A24"/>
                          </a:solidFill>
                          <a:effectLst/>
                          <a:latin typeface="+mn-lt"/>
                          <a:ea typeface="Calibri"/>
                          <a:cs typeface="Arial" panose="020B0604020202020204" pitchFamily="34" charset="0"/>
                        </a:rPr>
                        <a:t>—</a:t>
                      </a:r>
                    </a:p>
                  </a:txBody>
                  <a:tcPr marL="7529" marR="7529" marT="7529" marB="7529" anchor="ctr" anchorCtr="1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7393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/>
                        <a:t>Охват комбинированной антиретровирусной терапией                  ВИЧ-позитивных пациентов, нуждающихся</a:t>
                      </a:r>
                      <a:r>
                        <a:rPr lang="ru-RU" sz="1400" kern="1200" baseline="0" dirty="0" smtClean="0"/>
                        <a:t> </a:t>
                      </a:r>
                      <a:r>
                        <a:rPr lang="ru-RU" sz="1400" kern="1200" dirty="0" smtClean="0"/>
                        <a:t>в лечении</a:t>
                      </a:r>
                      <a:endParaRPr lang="ru-RU" sz="1400" dirty="0" smtClean="0">
                        <a:effectLst/>
                        <a:latin typeface="+mn-lt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108000" marR="7529" marT="7529" marB="752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процент</a:t>
                      </a:r>
                      <a:endParaRPr lang="ru-RU" sz="1400" dirty="0">
                        <a:effectLst/>
                        <a:latin typeface="+mn-lt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7529" marR="7529" marT="7529" marB="752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80</a:t>
                      </a:r>
                      <a:endParaRPr lang="ru-RU" sz="14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+mn-lt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7529" marR="7529" marT="7529" marB="7529" anchor="ctr" anchorCtr="1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84,2</a:t>
                      </a:r>
                      <a:endParaRPr lang="ru-RU" sz="1400" b="1" dirty="0">
                        <a:solidFill>
                          <a:srgbClr val="245A24"/>
                        </a:solidFill>
                        <a:effectLst/>
                        <a:latin typeface="+mn-lt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7529" marR="7529" marT="7529" marB="7529" anchor="ctr" anchorCtr="1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36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effectLst/>
                        </a:rPr>
                        <a:t>Охват групп населения с высоким риском инфицирования </a:t>
                      </a:r>
                      <a:br>
                        <a:rPr lang="ru-RU" sz="1400" kern="1200" dirty="0" smtClean="0">
                          <a:effectLst/>
                        </a:rPr>
                      </a:br>
                      <a:r>
                        <a:rPr lang="ru-RU" sz="1400" kern="1200" dirty="0" smtClean="0">
                          <a:effectLst/>
                        </a:rPr>
                        <a:t>ВИЧ-профилактическими мероприятиями</a:t>
                      </a:r>
                      <a:endParaRPr lang="ru-RU" sz="1400" i="0" dirty="0" smtClean="0">
                        <a:effectLst/>
                        <a:latin typeface="+mn-lt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108000" marR="7529" marT="7529" marB="752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процент</a:t>
                      </a:r>
                      <a:endParaRPr lang="ru-RU" sz="1400" dirty="0">
                        <a:effectLst/>
                        <a:latin typeface="+mn-lt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7529" marR="7529" marT="7529" marB="7529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Arial" panose="020B0604020202020204" pitchFamily="34" charset="0"/>
                        </a:rPr>
                        <a:t>50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7529" marR="7529" marT="7529" marB="7529" anchor="ctr" anchorCtr="1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Arial" panose="020B0604020202020204" pitchFamily="34" charset="0"/>
                        </a:rPr>
                        <a:t>59,6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7529" marR="7529" marT="7529" marB="7529" anchor="ctr" anchorCtr="1"/>
                </a:tc>
                <a:extLst>
                  <a:ext uri="{0D108BD9-81ED-4DB2-BD59-A6C34878D82A}">
                    <a16:rowId xmlns:a16="http://schemas.microsoft.com/office/drawing/2014/main" xmlns="" val="2619637282"/>
                  </a:ext>
                </a:extLst>
              </a:tr>
            </a:tbl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6846BD-96E4-455A-89FA-5AA6EFC86277}" type="slidenum">
              <a:rPr lang="ru-RU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pPr/>
              <a:t>31</a:t>
            </a:fld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043700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767" y="84254"/>
            <a:ext cx="9144000" cy="504056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ПОДПРОГРАММА 5 «ПРОФИЛАКТИКА ВИЧ-ИНФЕКЦИИ» </a:t>
            </a:r>
            <a:endParaRPr lang="ru-RU" sz="28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6846BD-96E4-455A-89FA-5AA6EFC86277}" type="slidenum">
              <a:rPr lang="ru-RU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pPr/>
              <a:t>32</a:t>
            </a:fld>
            <a:endParaRPr lang="ru-RU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277130" y="923310"/>
            <a:ext cx="5011080" cy="42563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1500"/>
              </a:lnSpc>
              <a:buNone/>
            </a:pPr>
            <a:r>
              <a:rPr lang="ru-RU" sz="1400" dirty="0" smtClean="0"/>
              <a:t>на </a:t>
            </a:r>
            <a:r>
              <a:rPr lang="ru-RU" sz="1400" dirty="0"/>
              <a:t>35,2% увеличилось количество лиц, протестированных на наличие </a:t>
            </a:r>
            <a:r>
              <a:rPr lang="ru-RU" sz="1400" dirty="0" smtClean="0"/>
              <a:t>ВИЧ</a:t>
            </a:r>
          </a:p>
          <a:p>
            <a:pPr marL="0" indent="0">
              <a:lnSpc>
                <a:spcPts val="500"/>
              </a:lnSpc>
              <a:buNone/>
            </a:pPr>
            <a:endParaRPr lang="ru-RU" sz="1400" dirty="0"/>
          </a:p>
          <a:p>
            <a:pPr marL="0" indent="0">
              <a:lnSpc>
                <a:spcPts val="1500"/>
              </a:lnSpc>
              <a:buNone/>
            </a:pPr>
            <a:r>
              <a:rPr lang="ru-RU" sz="1400" dirty="0" smtClean="0"/>
              <a:t>в </a:t>
            </a:r>
            <a:r>
              <a:rPr lang="ru-RU" sz="1400" dirty="0"/>
              <a:t>3,3 раза увеличилось количество протестированных лиц с применением экспресс-тестирования на ВИЧ </a:t>
            </a:r>
            <a:br>
              <a:rPr lang="ru-RU" sz="1400" dirty="0"/>
            </a:br>
            <a:r>
              <a:rPr lang="ru-RU" sz="1400" dirty="0" smtClean="0"/>
              <a:t>по крови</a:t>
            </a:r>
          </a:p>
          <a:p>
            <a:pPr marL="0" indent="0">
              <a:lnSpc>
                <a:spcPts val="500"/>
              </a:lnSpc>
              <a:buNone/>
            </a:pPr>
            <a:endParaRPr lang="ru-RU" sz="1400" dirty="0"/>
          </a:p>
          <a:p>
            <a:pPr marL="0" indent="0">
              <a:lnSpc>
                <a:spcPts val="1500"/>
              </a:lnSpc>
              <a:buNone/>
            </a:pPr>
            <a:r>
              <a:rPr lang="ru-RU" sz="1400" dirty="0" smtClean="0"/>
              <a:t>внедрено </a:t>
            </a:r>
            <a:r>
              <a:rPr lang="ru-RU" sz="1400" dirty="0"/>
              <a:t>самотестирование на ВИЧ посредством реализации в аптечной сети РУП «Минская Фармация» экспресс-тестов по </a:t>
            </a:r>
            <a:r>
              <a:rPr lang="ru-RU" sz="1400" dirty="0" smtClean="0"/>
              <a:t>слюне</a:t>
            </a:r>
          </a:p>
          <a:p>
            <a:pPr marL="0" indent="0">
              <a:lnSpc>
                <a:spcPts val="500"/>
              </a:lnSpc>
              <a:buNone/>
            </a:pPr>
            <a:endParaRPr lang="ru-RU" sz="1400" dirty="0"/>
          </a:p>
          <a:p>
            <a:pPr marL="0" indent="0">
              <a:lnSpc>
                <a:spcPts val="1500"/>
              </a:lnSpc>
              <a:buNone/>
            </a:pPr>
            <a:r>
              <a:rPr lang="ru-RU" sz="1400" dirty="0" smtClean="0"/>
              <a:t>поддерживается </a:t>
            </a:r>
            <a:r>
              <a:rPr lang="ru-RU" sz="1400" dirty="0"/>
              <a:t>на высоком уровне процент беременных ВИЧ-инфицированных женщин </a:t>
            </a:r>
            <a:br>
              <a:rPr lang="ru-RU" sz="1400" dirty="0"/>
            </a:br>
            <a:r>
              <a:rPr lang="ru-RU" sz="1400" dirty="0"/>
              <a:t>(96,4 – 100%) и рожденных ими детей (100%), получивших препараты для медикаментозной профилактики вертикального пути передачи </a:t>
            </a:r>
            <a:r>
              <a:rPr lang="ru-RU" sz="1400" dirty="0" smtClean="0"/>
              <a:t>ВИЧ</a:t>
            </a:r>
          </a:p>
          <a:p>
            <a:pPr marL="0" indent="0">
              <a:lnSpc>
                <a:spcPts val="500"/>
              </a:lnSpc>
              <a:buNone/>
            </a:pPr>
            <a:endParaRPr lang="ru-RU" sz="1400" dirty="0"/>
          </a:p>
          <a:p>
            <a:pPr marL="0" indent="0">
              <a:lnSpc>
                <a:spcPts val="1500"/>
              </a:lnSpc>
              <a:buNone/>
            </a:pPr>
            <a:r>
              <a:rPr lang="ru-RU" sz="1400" dirty="0" smtClean="0"/>
              <a:t>100</a:t>
            </a:r>
            <a:r>
              <a:rPr lang="ru-RU" sz="1400" dirty="0"/>
              <a:t>% детей, рожденных ВИЧ-инфицированными матерями, обеспечиваются бесплатными адаптированными молочными смесями для заместительного вскармливания на первом году жизни</a:t>
            </a:r>
            <a:endParaRPr lang="en-US" sz="1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726360" y="2152476"/>
            <a:ext cx="398748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cs typeface="Arial" panose="020B0604020202020204" pitchFamily="34" charset="0"/>
              </a:rPr>
              <a:t>   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288210" y="923310"/>
            <a:ext cx="3855790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/>
              <a:t>За 2016 – 2020 годы количество </a:t>
            </a:r>
            <a:r>
              <a:rPr lang="ru-RU" sz="1400" dirty="0"/>
              <a:t>людей, </a:t>
            </a:r>
            <a:r>
              <a:rPr lang="ru-RU" sz="1400" dirty="0" smtClean="0"/>
              <a:t>    живущих </a:t>
            </a:r>
            <a:r>
              <a:rPr lang="ru-RU" sz="1400" dirty="0"/>
              <a:t>с </a:t>
            </a:r>
            <a:r>
              <a:rPr lang="ru-RU" sz="1400" dirty="0" smtClean="0"/>
              <a:t>ВИЧ и получающих         антиретровирусную терапию,        увеличилось в </a:t>
            </a:r>
            <a:r>
              <a:rPr lang="ru-RU" sz="1400" dirty="0"/>
              <a:t>2,5 </a:t>
            </a:r>
            <a:r>
              <a:rPr lang="ru-RU" sz="1400" dirty="0" smtClean="0"/>
              <a:t>раза</a:t>
            </a:r>
          </a:p>
          <a:p>
            <a:endParaRPr lang="ru-RU" sz="1400" dirty="0" smtClean="0"/>
          </a:p>
          <a:p>
            <a:r>
              <a:rPr lang="ru-RU" sz="1400" dirty="0" smtClean="0">
                <a:cs typeface="Arial" panose="020B0604020202020204" pitchFamily="34" charset="0"/>
              </a:rPr>
              <a:t>В </a:t>
            </a:r>
            <a:r>
              <a:rPr lang="ru-RU" sz="1400" dirty="0">
                <a:cs typeface="Arial" panose="020B0604020202020204" pitchFamily="34" charset="0"/>
              </a:rPr>
              <a:t>антиретровирусную терапию </a:t>
            </a:r>
            <a:r>
              <a:rPr lang="ru-RU" sz="1400" dirty="0" smtClean="0">
                <a:cs typeface="Arial" panose="020B0604020202020204" pitchFamily="34" charset="0"/>
              </a:rPr>
              <a:t>включены 3106 пациентов</a:t>
            </a:r>
            <a:endParaRPr lang="ru-RU" sz="1400" dirty="0">
              <a:cs typeface="Arial" panose="020B0604020202020204" pitchFamily="34" charset="0"/>
            </a:endParaRPr>
          </a:p>
          <a:p>
            <a:pPr indent="180000"/>
            <a:endParaRPr lang="ru-RU" dirty="0"/>
          </a:p>
        </p:txBody>
      </p:sp>
      <p:pic>
        <p:nvPicPr>
          <p:cNvPr id="5123" name="Picture 3" descr="D:\саша\презентация демография на заседание МОИК\картинки_дополнительные\146a13969c26283bb94f1feb6b0ffc8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10926" y="2787774"/>
            <a:ext cx="3481553" cy="18724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  <a:softEdge rad="127000"/>
          </a:effectLst>
          <a:extLst/>
        </p:spPr>
      </p:pic>
      <p:sp>
        <p:nvSpPr>
          <p:cNvPr id="3" name="TextBox 2"/>
          <p:cNvSpPr txBox="1"/>
          <p:nvPr/>
        </p:nvSpPr>
        <p:spPr>
          <a:xfrm>
            <a:off x="395536" y="546234"/>
            <a:ext cx="30155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Достигнутые результаты: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4825486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саша\презентация демография на заседание МОИК\картинки_дополнительные\миграция-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46672" y="1563638"/>
            <a:ext cx="3733955" cy="20200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  <a:softEdge rad="127000"/>
          </a:effectLst>
          <a:ex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95486"/>
            <a:ext cx="9144000" cy="571504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ПОДПРОГРАММА 6 «ВНЕШНЯЯ МИГРАЦИЯ» </a:t>
            </a:r>
            <a:endParaRPr lang="ru-RU" sz="28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13448" y="4082253"/>
            <a:ext cx="4130551" cy="787429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1400" dirty="0"/>
              <a:t>Миграционный прирост в 2016 – 2019 годах составил  </a:t>
            </a:r>
            <a:r>
              <a:rPr lang="ru-RU" sz="1400" dirty="0" smtClean="0"/>
              <a:t>30,4 </a:t>
            </a:r>
            <a:r>
              <a:rPr lang="ru-RU" sz="1400" dirty="0"/>
              <a:t>тыс. человек, в том </a:t>
            </a:r>
            <a:r>
              <a:rPr lang="ru-RU" sz="1400" dirty="0" smtClean="0"/>
              <a:t>числе           за </a:t>
            </a:r>
            <a:r>
              <a:rPr lang="ru-RU" sz="1400" dirty="0"/>
              <a:t>счет внешней миграции – </a:t>
            </a:r>
            <a:r>
              <a:rPr lang="ru-RU" sz="1400" dirty="0" smtClean="0"/>
              <a:t>                         более 4,3 </a:t>
            </a:r>
            <a:r>
              <a:rPr lang="ru-RU" sz="1400" dirty="0"/>
              <a:t>тыс. человек</a:t>
            </a:r>
            <a:endParaRPr lang="ru-RU" sz="1400" dirty="0" smtClean="0">
              <a:solidFill>
                <a:schemeClr val="accent6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6846BD-96E4-455A-89FA-5AA6EFC86277}" type="slidenum">
              <a:rPr lang="ru-RU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pPr/>
              <a:t>33</a:t>
            </a:fld>
            <a:endParaRPr lang="ru-RU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3008" y="1707654"/>
            <a:ext cx="4622246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В </a:t>
            </a:r>
            <a:r>
              <a:rPr lang="ru-RU" sz="1400" dirty="0"/>
              <a:t>2020 году управлением по </a:t>
            </a:r>
            <a:r>
              <a:rPr lang="ru-RU" sz="1400" dirty="0" smtClean="0"/>
              <a:t>гражданству                      </a:t>
            </a:r>
            <a:r>
              <a:rPr lang="ru-RU" sz="1400" dirty="0"/>
              <a:t>и миграции УВД облисполкома субъектам хозяйствования области выдано и </a:t>
            </a:r>
            <a:r>
              <a:rPr lang="ru-RU" sz="1400" dirty="0" smtClean="0"/>
              <a:t>продлено                    </a:t>
            </a:r>
            <a:r>
              <a:rPr lang="ru-RU" sz="1400" dirty="0"/>
              <a:t>2422 (2019 год – 2521) специальных </a:t>
            </a:r>
            <a:r>
              <a:rPr lang="ru-RU" sz="1400" dirty="0" smtClean="0"/>
              <a:t>разрешения        </a:t>
            </a:r>
            <a:r>
              <a:rPr lang="ru-RU" sz="1400" dirty="0"/>
              <a:t>на право занятия иностранными гражданами трудовой деятельностью в Республике Беларусь, аннулировано в соответствии с законодательством 1965 </a:t>
            </a:r>
            <a:r>
              <a:rPr lang="ru-RU" sz="1400" dirty="0" smtClean="0"/>
              <a:t> (</a:t>
            </a:r>
            <a:r>
              <a:rPr lang="ru-RU" sz="1400" dirty="0"/>
              <a:t>2019 год – 1821) специальных </a:t>
            </a:r>
            <a:r>
              <a:rPr lang="ru-RU" sz="1400" dirty="0" smtClean="0"/>
              <a:t>разрешений             </a:t>
            </a:r>
            <a:r>
              <a:rPr lang="ru-RU" sz="1400" dirty="0"/>
              <a:t>в связи с прекращением иностранцами трудовых отношений с нанимателями Республики </a:t>
            </a:r>
            <a:r>
              <a:rPr lang="ru-RU" sz="1400" dirty="0" smtClean="0"/>
              <a:t>Беларусь</a:t>
            </a:r>
          </a:p>
          <a:p>
            <a:endParaRPr lang="en-US" sz="1400" dirty="0" smtClean="0"/>
          </a:p>
          <a:p>
            <a:r>
              <a:rPr lang="ru-RU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Иностранную рабочую силу привлекают более               500 субъектов хозяйствования области</a:t>
            </a:r>
            <a:endParaRPr lang="ru-RU" sz="1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7504" y="711159"/>
            <a:ext cx="895416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/>
              <a:t>Всего в отделах внутренних дел области состоит на </a:t>
            </a:r>
            <a:r>
              <a:rPr lang="ru-RU" sz="1400" dirty="0" smtClean="0"/>
              <a:t>учете 30</a:t>
            </a:r>
            <a:r>
              <a:rPr lang="ru-RU" sz="1400" dirty="0"/>
              <a:t> 100 (2019 год – 29 875) постоянно проживающих в Республике Беларусь иностранцев и 6471 (2019 год – 6688) </a:t>
            </a:r>
            <a:r>
              <a:rPr lang="ru-RU" sz="1400" dirty="0" smtClean="0"/>
              <a:t>временно  проживающих в </a:t>
            </a:r>
            <a:r>
              <a:rPr lang="ru-RU" sz="1400" dirty="0"/>
              <a:t>республике. Иностранную рабочую силу привлекают более 500 субъектов хозяйствования </a:t>
            </a:r>
            <a:r>
              <a:rPr lang="ru-RU" sz="1400" dirty="0" smtClean="0"/>
              <a:t>области </a:t>
            </a:r>
            <a:endParaRPr lang="en-US" sz="1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85" y="425407"/>
            <a:ext cx="9144000" cy="571504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ПОДПРОГРАММА 7 «ОБЕСПЕЧЕНИЕ ФУНКЦИОНИРОВАНИЯ СИСТЕМЫ ЗДРАВООХРАНЕНИЯ РЕСПУБЛИКИ БЕЛАРУСЬ» </a:t>
            </a:r>
            <a:endParaRPr lang="ru-RU" sz="2800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6846BD-96E4-455A-89FA-5AA6EFC86277}" type="slidenum">
              <a:rPr lang="ru-RU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pPr/>
              <a:t>34</a:t>
            </a:fld>
            <a:endParaRPr lang="ru-RU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92670" y="1762740"/>
            <a:ext cx="6373208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В 2016-2020 годах проводились </a:t>
            </a:r>
            <a:r>
              <a:rPr lang="ru-RU" sz="1400" dirty="0"/>
              <a:t>мероприятия по оказанию медицинской помощи населению, укреплению материально-технической базы, информатизации организаций здравоохранения, внедрению электронной карты пациента, дальнейшему развитию телемедицины, профилактике инфекционных </a:t>
            </a:r>
            <a:r>
              <a:rPr lang="ru-RU" sz="1400" dirty="0" smtClean="0"/>
              <a:t>заболеваний</a:t>
            </a:r>
            <a:endParaRPr lang="ru-RU" sz="1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61222" y="3144619"/>
            <a:ext cx="59046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/>
              <a:t>Удельный вес выполненных объемов оказания медицинской помощи за 2016 – 2020 годы составил 96,6 </a:t>
            </a:r>
            <a:r>
              <a:rPr lang="ru-RU" sz="1400" dirty="0" smtClean="0"/>
              <a:t>процента,                           </a:t>
            </a:r>
            <a:r>
              <a:rPr lang="ru-RU" sz="1400" dirty="0"/>
              <a:t>что на 6,6 процента выше установленного целевого </a:t>
            </a:r>
            <a:r>
              <a:rPr lang="ru-RU" sz="1400" dirty="0" smtClean="0"/>
              <a:t>уровня</a:t>
            </a:r>
            <a:endParaRPr lang="ru-RU" sz="1400" dirty="0"/>
          </a:p>
        </p:txBody>
      </p:sp>
      <p:sp>
        <p:nvSpPr>
          <p:cNvPr id="10" name="TextBox 9"/>
          <p:cNvSpPr txBox="1"/>
          <p:nvPr/>
        </p:nvSpPr>
        <p:spPr>
          <a:xfrm>
            <a:off x="2331352" y="3099332"/>
            <a:ext cx="69127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400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1540382"/>
            <a:ext cx="2304256" cy="15369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2" y="3144619"/>
            <a:ext cx="2460462" cy="16881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9507126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23478"/>
            <a:ext cx="9144000" cy="85725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Р</a:t>
            </a:r>
            <a:r>
              <a:rPr lang="x-none" sz="28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ЕЗУЛЬТАТ</a:t>
            </a: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Ы</a:t>
            </a:r>
            <a:r>
              <a:rPr lang="x-none" sz="28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РЕАЛИЗАЦИИ</a:t>
            </a: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x-none" sz="28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ГОСУДАРСТВЕННОЙ ПРОГРАММЫ</a:t>
            </a: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И ЗАДАЧИ НА 2021 – 2025 ГОДЫ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000114"/>
            <a:ext cx="8678198" cy="4143386"/>
          </a:xfrm>
        </p:spPr>
        <p:txBody>
          <a:bodyPr>
            <a:noAutofit/>
          </a:bodyPr>
          <a:lstStyle/>
          <a:p>
            <a:pPr marL="0" indent="0">
              <a:lnSpc>
                <a:spcPts val="2000"/>
              </a:lnSpc>
              <a:spcAft>
                <a:spcPts val="1200"/>
              </a:spcAft>
              <a:buNone/>
            </a:pPr>
            <a:r>
              <a:rPr lang="ru-RU" sz="1800" dirty="0"/>
              <a:t>М</a:t>
            </a:r>
            <a:r>
              <a:rPr lang="ru-RU" sz="1800" dirty="0" smtClean="0"/>
              <a:t>ероприятия</a:t>
            </a:r>
            <a:r>
              <a:rPr lang="ru-RU" sz="1800" dirty="0"/>
              <a:t>, предусмотренные на 2020 год и на весь период </a:t>
            </a:r>
            <a:r>
              <a:rPr lang="ru-RU" sz="1800" dirty="0" smtClean="0"/>
              <a:t>реализации Государственной программы «Здоровье народа и демографическая безопасность Республики Беларусь» на  2016 – 2020 годы в Минской области в </a:t>
            </a:r>
            <a:r>
              <a:rPr lang="ru-RU" sz="1800" dirty="0"/>
              <a:t>целом </a:t>
            </a:r>
            <a:r>
              <a:rPr lang="ru-RU" sz="1800" dirty="0" smtClean="0"/>
              <a:t>выполнены           </a:t>
            </a:r>
          </a:p>
          <a:p>
            <a:pPr marL="0" indent="0">
              <a:lnSpc>
                <a:spcPts val="2000"/>
              </a:lnSpc>
              <a:spcAft>
                <a:spcPts val="1200"/>
              </a:spcAft>
              <a:buNone/>
            </a:pPr>
            <a:r>
              <a:rPr lang="ru-RU" sz="1800" dirty="0" smtClean="0"/>
              <a:t>Поставленные задачи подпрограмм Государственной программы решены. Достигнуты </a:t>
            </a:r>
            <a:r>
              <a:rPr lang="ru-RU" sz="1800" dirty="0"/>
              <a:t>14 из 15 целевых показателей подпрограмм. </a:t>
            </a:r>
            <a:endParaRPr lang="ru-RU" sz="1800" i="1" dirty="0"/>
          </a:p>
          <a:p>
            <a:pPr marL="0" indent="0">
              <a:lnSpc>
                <a:spcPts val="2000"/>
              </a:lnSpc>
              <a:spcAft>
                <a:spcPts val="1200"/>
              </a:spcAft>
              <a:buNone/>
            </a:pPr>
            <a:r>
              <a:rPr lang="ru-RU" sz="1800" dirty="0" smtClean="0"/>
              <a:t>Работа </a:t>
            </a:r>
            <a:r>
              <a:rPr lang="ru-RU" sz="1800" dirty="0"/>
              <a:t>по достижению индикаторов национальной </a:t>
            </a:r>
            <a:r>
              <a:rPr lang="ru-RU" sz="1800" dirty="0" smtClean="0"/>
              <a:t>безопасности в </a:t>
            </a:r>
            <a:r>
              <a:rPr lang="ru-RU" sz="1800" dirty="0"/>
              <a:t>сфере здравоохранения и демографической </a:t>
            </a:r>
            <a:r>
              <a:rPr lang="ru-RU" sz="1800" dirty="0" smtClean="0"/>
              <a:t>безопасности, достижению                            на </a:t>
            </a:r>
            <a:r>
              <a:rPr lang="ru-RU" sz="1800" dirty="0"/>
              <a:t>национальном уровне Целей устойчивого развития, объявленных Генеральной Ассамблеей Организации Объединенных Наций, в том числе </a:t>
            </a:r>
            <a:r>
              <a:rPr lang="ru-RU" sz="1800" dirty="0" smtClean="0"/>
              <a:t>             цели </a:t>
            </a:r>
            <a:r>
              <a:rPr lang="ru-RU" sz="1800" dirty="0"/>
              <a:t>3 «Обеспечение здорового образа жизни </a:t>
            </a:r>
            <a:r>
              <a:rPr lang="ru-RU" sz="1800" dirty="0" smtClean="0"/>
              <a:t>и </a:t>
            </a:r>
            <a:r>
              <a:rPr lang="ru-RU" sz="1800" dirty="0"/>
              <a:t>содействие благополучию </a:t>
            </a:r>
            <a:r>
              <a:rPr lang="ru-RU" sz="1800" dirty="0" smtClean="0"/>
              <a:t>                  для </a:t>
            </a:r>
            <a:r>
              <a:rPr lang="ru-RU" sz="1800" dirty="0"/>
              <a:t>всех </a:t>
            </a:r>
            <a:r>
              <a:rPr lang="ru-RU" sz="1800" dirty="0" smtClean="0"/>
              <a:t>в </a:t>
            </a:r>
            <a:r>
              <a:rPr lang="ru-RU" sz="1800" dirty="0"/>
              <a:t>любом возрасте», </a:t>
            </a:r>
            <a:r>
              <a:rPr lang="ru-RU" sz="1800" dirty="0" smtClean="0"/>
              <a:t>продолжена в </a:t>
            </a:r>
            <a:r>
              <a:rPr lang="ru-RU" sz="1800" dirty="0"/>
              <a:t>ходе реализации мероприятий Государственной программы «Здоровье народа и демографическая безопасность» на 2021 – 2025 годы</a:t>
            </a:r>
            <a:endParaRPr lang="ru-RU" sz="18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6846BD-96E4-455A-89FA-5AA6EFC86277}" type="slidenum">
              <a:rPr lang="ru-RU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pPr/>
              <a:t>35</a:t>
            </a:fld>
            <a:endParaRPr lang="ru-RU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091571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48568" y="123478"/>
            <a:ext cx="1715920" cy="109827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496944" cy="1419622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rgbClr val="A50021"/>
                </a:solidFill>
              </a:rPr>
              <a:t>Реализация государственной демографической </a:t>
            </a:r>
            <a:r>
              <a:rPr lang="ru-RU" sz="2400" b="1" dirty="0" smtClean="0">
                <a:solidFill>
                  <a:srgbClr val="A50021"/>
                </a:solidFill>
              </a:rPr>
              <a:t/>
            </a:r>
            <a:br>
              <a:rPr lang="ru-RU" sz="2400" b="1" dirty="0" smtClean="0">
                <a:solidFill>
                  <a:srgbClr val="A50021"/>
                </a:solidFill>
              </a:rPr>
            </a:br>
            <a:r>
              <a:rPr lang="ru-RU" sz="2400" b="1" dirty="0" smtClean="0">
                <a:solidFill>
                  <a:srgbClr val="A50021"/>
                </a:solidFill>
              </a:rPr>
              <a:t>политики  в  </a:t>
            </a:r>
            <a:r>
              <a:rPr lang="ru-RU" sz="2400" b="1" dirty="0">
                <a:solidFill>
                  <a:srgbClr val="A50021"/>
                </a:solidFill>
              </a:rPr>
              <a:t>Республике </a:t>
            </a:r>
            <a:r>
              <a:rPr lang="ru-RU" sz="2400" b="1" dirty="0" smtClean="0">
                <a:solidFill>
                  <a:srgbClr val="A50021"/>
                </a:solidFill>
              </a:rPr>
              <a:t>Беларусь </a:t>
            </a:r>
            <a:r>
              <a:rPr lang="ru-RU" sz="2400" b="1" dirty="0" smtClean="0">
                <a:solidFill>
                  <a:srgbClr val="CC3300"/>
                </a:solidFill>
              </a:rPr>
              <a:t/>
            </a:r>
            <a:br>
              <a:rPr lang="ru-RU" sz="2400" b="1" dirty="0" smtClean="0">
                <a:solidFill>
                  <a:srgbClr val="CC3300"/>
                </a:solidFill>
              </a:rPr>
            </a:br>
            <a:endParaRPr lang="en-US" sz="2400" dirty="0">
              <a:solidFill>
                <a:srgbClr val="CC33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221750"/>
            <a:ext cx="8387637" cy="3726264"/>
          </a:xfrm>
        </p:spPr>
        <p:txBody>
          <a:bodyPr>
            <a:noAutofit/>
          </a:bodyPr>
          <a:lstStyle/>
          <a:p>
            <a:endParaRPr lang="ru-RU" sz="1200" b="1" dirty="0" smtClean="0"/>
          </a:p>
          <a:p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Основной формой реализации Закона Республики Беларусь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«О демографической безопасности Республики Беларусь» являются государственные программы в области обеспечения демографической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безопасности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Республике Беларусь реализованы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три Национальные программы демографической безопасности Республики Беларусь, утвержденные Указами Главы государства  от 26.03.2007 №  135 (на 2007-2010 годы)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и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11.08.2011 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357 (на 2011-2015 годы), постановлением Совета Министров Республики Беларусь от 14.03.2016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200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(2016 – 2020 годы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</a:p>
          <a:p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Основная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Государственных программ </a:t>
            </a:r>
            <a:r>
              <a:rPr lang="ru-RU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–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стабилизация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численности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населения</a:t>
            </a:r>
            <a:endParaRPr lang="en-US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6846BD-96E4-455A-89FA-5AA6EFC86277}" type="slidenum">
              <a:rPr lang="ru-RU" smtClean="0"/>
              <a:pPr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5870921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1760" y="104529"/>
            <a:ext cx="6321896" cy="104883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3100" b="1" dirty="0" smtClean="0">
                <a:solidFill>
                  <a:srgbClr val="C00000"/>
                </a:solidFill>
              </a:rPr>
              <a:t>Основные </a:t>
            </a:r>
            <a:r>
              <a:rPr lang="ru-RU" sz="3100" b="1" dirty="0">
                <a:solidFill>
                  <a:srgbClr val="C00000"/>
                </a:solidFill>
              </a:rPr>
              <a:t>угрозы  национальной безопасности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1350139"/>
            <a:ext cx="7200900" cy="3096344"/>
          </a:xfrm>
        </p:spPr>
        <p:txBody>
          <a:bodyPr>
            <a:normAutofit/>
          </a:bodyPr>
          <a:lstStyle/>
          <a:p>
            <a:r>
              <a:rPr lang="ru-RU" sz="2400" b="1" dirty="0"/>
              <a:t>депопуляция (снижение численности населения</a:t>
            </a:r>
            <a:r>
              <a:rPr lang="ru-RU" sz="2400" b="1" dirty="0" smtClean="0"/>
              <a:t>)</a:t>
            </a:r>
          </a:p>
          <a:p>
            <a:r>
              <a:rPr lang="ru-RU" sz="2400" b="1" dirty="0" smtClean="0"/>
              <a:t>снижение </a:t>
            </a:r>
            <a:r>
              <a:rPr lang="ru-RU" sz="2400" b="1" dirty="0"/>
              <a:t>темпов </a:t>
            </a:r>
            <a:r>
              <a:rPr lang="ru-RU" sz="2400" b="1" dirty="0" smtClean="0"/>
              <a:t>рождаемости</a:t>
            </a:r>
          </a:p>
          <a:p>
            <a:r>
              <a:rPr lang="ru-RU" sz="2400" b="1" dirty="0" smtClean="0"/>
              <a:t>общее </a:t>
            </a:r>
            <a:r>
              <a:rPr lang="ru-RU" sz="2400" b="1" dirty="0"/>
              <a:t>старение </a:t>
            </a:r>
            <a:r>
              <a:rPr lang="ru-RU" sz="2400" b="1" dirty="0" smtClean="0"/>
              <a:t>нации;</a:t>
            </a:r>
          </a:p>
          <a:p>
            <a:r>
              <a:rPr lang="ru-RU" sz="2400" b="1" dirty="0" smtClean="0"/>
              <a:t>ухудшение </a:t>
            </a:r>
            <a:r>
              <a:rPr lang="ru-RU" sz="2400" b="1" dirty="0"/>
              <a:t>других показателей демографии и здоровья нации</a:t>
            </a:r>
            <a:endParaRPr lang="en-US" sz="2400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6846BD-96E4-455A-89FA-5AA6EFC86277}" type="slidenum">
              <a:rPr lang="ru-RU" smtClean="0"/>
              <a:pPr/>
              <a:t>5</a:t>
            </a:fld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3568" y="123478"/>
            <a:ext cx="1728192" cy="108012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68144" y="3219822"/>
            <a:ext cx="3117726" cy="1840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138491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5261" y="339502"/>
            <a:ext cx="8784976" cy="692147"/>
          </a:xfrm>
          <a:effectLst/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ГОСУДАРСТВЕННАЯ ПРОГРАММА «ЗДОРОВЬЕ НАРОДА </a:t>
            </a:r>
            <a:b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И ДЕМОГРАФИЧЕСКАЯ БЕЗОПАСНОСТЬ РЕСПУБЛИКИ БЕЛАРУСЬ» НА 2016 – 2020 ГОДЫ</a:t>
            </a:r>
            <a:endParaRPr lang="ru-RU" sz="24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79512" y="2643758"/>
            <a:ext cx="4896544" cy="209509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600" u="sng" dirty="0" smtClean="0">
                <a:cs typeface="Arial" panose="020B0604020202020204" pitchFamily="34" charset="0"/>
              </a:rPr>
              <a:t>Численность населения</a:t>
            </a:r>
            <a:r>
              <a:rPr lang="ru-RU" sz="1600" dirty="0" smtClean="0">
                <a:cs typeface="Arial" panose="020B0604020202020204" pitchFamily="34" charset="0"/>
              </a:rPr>
              <a:t> </a:t>
            </a:r>
            <a:br>
              <a:rPr lang="ru-RU" sz="1600" dirty="0" smtClean="0">
                <a:cs typeface="Arial" panose="020B0604020202020204" pitchFamily="34" charset="0"/>
              </a:rPr>
            </a:br>
            <a:r>
              <a:rPr lang="ru-RU" sz="1600" dirty="0" smtClean="0">
                <a:cs typeface="Arial" panose="020B0604020202020204" pitchFamily="34" charset="0"/>
              </a:rPr>
              <a:t>на 1 января 2021 г. – </a:t>
            </a:r>
            <a:br>
              <a:rPr lang="ru-RU" sz="1600" dirty="0" smtClean="0">
                <a:cs typeface="Arial" panose="020B0604020202020204" pitchFamily="34" charset="0"/>
              </a:rPr>
            </a:br>
            <a:r>
              <a:rPr lang="ru-RU" sz="1600" dirty="0" smtClean="0">
                <a:cs typeface="Arial" panose="020B0604020202020204" pitchFamily="34" charset="0"/>
              </a:rPr>
              <a:t>14</a:t>
            </a:r>
            <a:r>
              <a:rPr lang="en-US" sz="1600" dirty="0" smtClean="0">
                <a:cs typeface="Arial" panose="020B0604020202020204" pitchFamily="34" charset="0"/>
              </a:rPr>
              <a:t>73</a:t>
            </a:r>
            <a:r>
              <a:rPr lang="ru-RU" sz="1600" dirty="0">
                <a:cs typeface="Arial" panose="020B0604020202020204" pitchFamily="34" charset="0"/>
              </a:rPr>
              <a:t>,</a:t>
            </a:r>
            <a:r>
              <a:rPr lang="en-US" sz="1600" dirty="0" smtClean="0">
                <a:cs typeface="Arial" panose="020B0604020202020204" pitchFamily="34" charset="0"/>
              </a:rPr>
              <a:t>3</a:t>
            </a:r>
            <a:r>
              <a:rPr lang="ru-RU" sz="1600" dirty="0" smtClean="0">
                <a:cs typeface="Arial" panose="020B0604020202020204" pitchFamily="34" charset="0"/>
              </a:rPr>
              <a:t> тыс. человек</a:t>
            </a:r>
          </a:p>
          <a:p>
            <a:pPr marL="0" indent="0">
              <a:buNone/>
            </a:pPr>
            <a:endParaRPr lang="ru-RU" sz="1600" u="sng" dirty="0" smtClean="0">
              <a:cs typeface="Arial" panose="020B0604020202020204" pitchFamily="34" charset="0"/>
            </a:endParaRPr>
          </a:p>
          <a:p>
            <a:pPr marL="0" indent="0">
              <a:lnSpc>
                <a:spcPts val="1500"/>
              </a:lnSpc>
              <a:spcBef>
                <a:spcPts val="0"/>
              </a:spcBef>
              <a:buNone/>
            </a:pPr>
            <a:r>
              <a:rPr lang="ru-RU" sz="1600" dirty="0" smtClean="0">
                <a:cs typeface="Arial" panose="020B0604020202020204" pitchFamily="34" charset="0"/>
              </a:rPr>
              <a:t>Лица </a:t>
            </a:r>
            <a:r>
              <a:rPr lang="ru-RU" sz="1600" dirty="0">
                <a:cs typeface="Arial" panose="020B0604020202020204" pitchFamily="34" charset="0"/>
              </a:rPr>
              <a:t>трудоспособного возраста – </a:t>
            </a:r>
            <a:r>
              <a:rPr lang="en-US" sz="1600" dirty="0">
                <a:cs typeface="Arial" panose="020B0604020202020204" pitchFamily="34" charset="0"/>
              </a:rPr>
              <a:t>57,6</a:t>
            </a:r>
            <a:r>
              <a:rPr lang="ru-RU" sz="1600" dirty="0">
                <a:cs typeface="Arial" panose="020B0604020202020204" pitchFamily="34" charset="0"/>
              </a:rPr>
              <a:t>%</a:t>
            </a:r>
            <a:endParaRPr lang="en-US" sz="1600" dirty="0">
              <a:cs typeface="Arial" panose="020B0604020202020204" pitchFamily="34" charset="0"/>
            </a:endParaRPr>
          </a:p>
          <a:p>
            <a:pPr marL="0" indent="0">
              <a:lnSpc>
                <a:spcPts val="1500"/>
              </a:lnSpc>
              <a:spcBef>
                <a:spcPts val="0"/>
              </a:spcBef>
              <a:buNone/>
            </a:pPr>
            <a:r>
              <a:rPr lang="ru-RU" sz="1600" dirty="0" smtClean="0">
                <a:cs typeface="Arial" panose="020B0604020202020204" pitchFamily="34" charset="0"/>
              </a:rPr>
              <a:t>Лица старше трудоспособного возраста – 24,1%</a:t>
            </a:r>
          </a:p>
          <a:p>
            <a:pPr marL="0" indent="0">
              <a:lnSpc>
                <a:spcPts val="1500"/>
              </a:lnSpc>
              <a:spcBef>
                <a:spcPts val="0"/>
              </a:spcBef>
              <a:buNone/>
            </a:pPr>
            <a:r>
              <a:rPr lang="ru-RU" sz="1600" dirty="0" smtClean="0">
                <a:cs typeface="Arial" panose="020B0604020202020204" pitchFamily="34" charset="0"/>
              </a:rPr>
              <a:t>Сельское население – 4</a:t>
            </a:r>
            <a:r>
              <a:rPr lang="en-US" sz="1600" dirty="0" smtClean="0">
                <a:cs typeface="Arial" panose="020B0604020202020204" pitchFamily="34" charset="0"/>
              </a:rPr>
              <a:t>5,1</a:t>
            </a:r>
            <a:r>
              <a:rPr lang="ru-RU" sz="1600" dirty="0" smtClean="0">
                <a:cs typeface="Arial" panose="020B0604020202020204" pitchFamily="34" charset="0"/>
              </a:rPr>
              <a:t>%</a:t>
            </a:r>
          </a:p>
          <a:p>
            <a:pPr marL="0" indent="0">
              <a:lnSpc>
                <a:spcPts val="1500"/>
              </a:lnSpc>
              <a:spcBef>
                <a:spcPts val="0"/>
              </a:spcBef>
              <a:buNone/>
            </a:pPr>
            <a:r>
              <a:rPr lang="ru-RU" sz="1600" dirty="0" smtClean="0">
                <a:cs typeface="Arial" panose="020B0604020202020204" pitchFamily="34" charset="0"/>
              </a:rPr>
              <a:t>Городское население </a:t>
            </a:r>
            <a:r>
              <a:rPr lang="ru-RU" sz="1600" dirty="0">
                <a:cs typeface="Arial" panose="020B0604020202020204" pitchFamily="34" charset="0"/>
              </a:rPr>
              <a:t>– </a:t>
            </a:r>
            <a:r>
              <a:rPr lang="ru-RU" sz="1600" dirty="0" smtClean="0">
                <a:cs typeface="Arial" panose="020B0604020202020204" pitchFamily="34" charset="0"/>
              </a:rPr>
              <a:t>5</a:t>
            </a:r>
            <a:r>
              <a:rPr lang="en-US" sz="1600" dirty="0" smtClean="0">
                <a:cs typeface="Arial" panose="020B0604020202020204" pitchFamily="34" charset="0"/>
              </a:rPr>
              <a:t>4,9</a:t>
            </a:r>
            <a:r>
              <a:rPr lang="ru-RU" sz="1600" dirty="0" smtClean="0">
                <a:cs typeface="Arial" panose="020B0604020202020204" pitchFamily="34" charset="0"/>
              </a:rPr>
              <a:t>%</a:t>
            </a:r>
            <a:endParaRPr lang="ru-RU" sz="1600" dirty="0">
              <a:cs typeface="Arial" panose="020B0604020202020204" pitchFamily="34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6846BD-96E4-455A-89FA-5AA6EFC86277}" type="slidenum">
              <a:rPr lang="ru-RU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pPr/>
              <a:t>6</a:t>
            </a:fld>
            <a:endParaRPr lang="ru-RU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5261" y="1314685"/>
            <a:ext cx="86409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/>
              <a:t>Г</a:t>
            </a:r>
            <a:r>
              <a:rPr lang="ru-RU" sz="1600" b="1" dirty="0" smtClean="0"/>
              <a:t>лавная цел</a:t>
            </a:r>
            <a:r>
              <a:rPr lang="ru-RU" sz="1600" b="1" dirty="0"/>
              <a:t>ь</a:t>
            </a:r>
            <a:r>
              <a:rPr lang="ru-RU" sz="1600" b="1" dirty="0" smtClean="0"/>
              <a:t> </a:t>
            </a:r>
            <a:r>
              <a:rPr lang="ru-RU" sz="1600" b="1" dirty="0"/>
              <a:t>Государственной программы – стабилизация численности населения и увеличение ожидаемой продолжительности </a:t>
            </a:r>
            <a:r>
              <a:rPr lang="ru-RU" sz="1600" b="1" dirty="0" smtClean="0"/>
              <a:t>жизни </a:t>
            </a:r>
            <a:endParaRPr lang="ru-RU" sz="1600" b="1" dirty="0"/>
          </a:p>
          <a:p>
            <a:endParaRPr lang="ru-RU" sz="1600" b="1" dirty="0"/>
          </a:p>
        </p:txBody>
      </p:sp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xmlns="" val="252668514"/>
              </p:ext>
            </p:extLst>
          </p:nvPr>
        </p:nvGraphicFramePr>
        <p:xfrm>
          <a:off x="3923928" y="1954062"/>
          <a:ext cx="4968552" cy="31894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25751050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42741"/>
            <a:ext cx="9144000" cy="844834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ОБЩИЕ КОЭФФИЦИЕНТЫ РОЖДАЕМОСТИ 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28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(на 1000 населения)</a:t>
            </a:r>
            <a:endParaRPr lang="ru-RU" sz="2800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6846BD-96E4-455A-89FA-5AA6EFC86277}" type="slidenum">
              <a:rPr lang="ru-RU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pPr/>
              <a:t>7</a:t>
            </a:fld>
            <a:endParaRPr lang="ru-RU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xmlns="" val="1335844127"/>
              </p:ext>
            </p:extLst>
          </p:nvPr>
        </p:nvGraphicFramePr>
        <p:xfrm>
          <a:off x="997082" y="1033846"/>
          <a:ext cx="7704856" cy="38884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21870137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>
          <a:xfrm>
            <a:off x="1010" y="267494"/>
            <a:ext cx="9144000" cy="844834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ОБЩИЕ КОЭФФИЦИЕНТЫ РОЖДАЕМОСТИ</a:t>
            </a: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ЗА 2020 ГОД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2800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(на 1000 населения)</a:t>
            </a:r>
            <a:endParaRPr lang="ru-RU" sz="2800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2" name="Object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786866704"/>
              </p:ext>
            </p:extLst>
          </p:nvPr>
        </p:nvGraphicFramePr>
        <p:xfrm>
          <a:off x="251520" y="1080668"/>
          <a:ext cx="8496945" cy="39604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6846BD-96E4-455A-89FA-5AA6EFC86277}" type="slidenum">
              <a:rPr lang="ru-RU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pPr/>
              <a:t>8</a:t>
            </a:fld>
            <a:endParaRPr lang="ru-RU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089010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6846BD-96E4-455A-89FA-5AA6EFC86277}" type="slidenum">
              <a:rPr lang="ru-RU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pPr/>
              <a:t>9</a:t>
            </a:fld>
            <a:endParaRPr lang="ru-RU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>
          <a:xfrm>
            <a:off x="0" y="164981"/>
            <a:ext cx="9144000" cy="427167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ПОДПРОГРАММА 1 «СЕМЬЯ И ДЕТСТВО»</a:t>
            </a:r>
            <a:endParaRPr lang="ru-RU" sz="2800" dirty="0">
              <a:solidFill>
                <a:schemeClr val="accent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7584" y="987574"/>
            <a:ext cx="6885338" cy="257186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40334861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4811</TotalTime>
  <Words>1870</Words>
  <Application>Microsoft Office PowerPoint</Application>
  <PresentationFormat>Экран (16:9)</PresentationFormat>
  <Paragraphs>339</Paragraphs>
  <Slides>35</Slides>
  <Notes>18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35</vt:i4>
      </vt:variant>
    </vt:vector>
  </HeadingPairs>
  <TitlesOfParts>
    <vt:vector size="37" baseType="lpstr">
      <vt:lpstr>Тема Office</vt:lpstr>
      <vt:lpstr>Custom Design</vt:lpstr>
      <vt:lpstr>Слайд 1</vt:lpstr>
      <vt:lpstr>Демографическая политика – целенаправленная деятельность государственных органов и иных социальных институтов в сфере регулирования процессов  воспроизводства населения.  </vt:lpstr>
      <vt:lpstr>Реализация государственной демографической  политики  в  Республике Беларусь  </vt:lpstr>
      <vt:lpstr>Реализация государственной демографической  политики  в  Республике Беларусь  </vt:lpstr>
      <vt:lpstr>  Основные угрозы  национальной безопасности  </vt:lpstr>
      <vt:lpstr>ГОСУДАРСТВЕННАЯ ПРОГРАММА «ЗДОРОВЬЕ НАРОДА  И ДЕМОГРАФИЧЕСКАЯ БЕЗОПАСНОСТЬ РЕСПУБЛИКИ БЕЛАРУСЬ» НА 2016 – 2020 ГОДЫ</vt:lpstr>
      <vt:lpstr>ОБЩИЕ КОЭФФИЦИЕНТЫ РОЖДАЕМОСТИ  (на 1000 населения)</vt:lpstr>
      <vt:lpstr>ОБЩИЕ КОЭФФИЦИЕНТЫ РОЖДАЕМОСТИ ЗА 2020 ГОД (на 1000 населения)</vt:lpstr>
      <vt:lpstr>Слайд 9</vt:lpstr>
      <vt:lpstr>Число браков и разводов  в Минской области и Республике Беларусь                        (на 1 тыс. населения)</vt:lpstr>
      <vt:lpstr> ПОДПРОГРАММА 1 «СЕМЬЯ И ДЕТСТВО» 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РАБОТА  ПЕРЕДВИЖНЫХ МЕДИЦИНСКИХ КОМПЛЕКСОВ</vt:lpstr>
      <vt:lpstr>СОЗДАНИЕ ТЕРРИТОРИАЛЬНЫХ ЦЕНТРОВ СПЕЦИАЛИЗИРОВАННОЙ МЕДИЦИНСКОЙ ПОМОЩИ</vt:lpstr>
      <vt:lpstr>СКРИНИНГ ОНКОЛОГИЧЕСКИХ ЗАБОЛЕВАНИЙ</vt:lpstr>
      <vt:lpstr>ВВЕДЕНЫ ОБЪЕКТЫ</vt:lpstr>
      <vt:lpstr>Слайд 25</vt:lpstr>
      <vt:lpstr>ПОДПРОГРАММА 3 «ПРЕДУПРЕЖДЕНИЕ  И ПРЕОДОЛЕНИЕ ПЬЯНСТВА И АЛКОГОЛИЗМА» </vt:lpstr>
      <vt:lpstr>Слайд 27</vt:lpstr>
      <vt:lpstr>ПОДПРОГРАММА 3 «ПРЕДУПРЕЖДЕНИЕ  И ПРЕОДОЛЕНИЕ ПЬЯНСТВА И АЛКОГОЛИЗМА» Уровень потребления алкоголя на душу населения (литров) за 2020 год</vt:lpstr>
      <vt:lpstr>Слайд 29</vt:lpstr>
      <vt:lpstr>Слайд 30</vt:lpstr>
      <vt:lpstr>Слайд 31</vt:lpstr>
      <vt:lpstr>ПОДПРОГРАММА 5 «ПРОФИЛАКТИКА ВИЧ-ИНФЕКЦИИ» </vt:lpstr>
      <vt:lpstr>ПОДПРОГРАММА 6 «ВНЕШНЯЯ МИГРАЦИЯ» </vt:lpstr>
      <vt:lpstr>ПОДПРОГРАММА 7 «ОБЕСПЕЧЕНИЕ ФУНКЦИОНИРОВАНИЯ СИСТЕМЫ ЗДРАВООХРАНЕНИЯ РЕСПУБЛИКИ БЕЛАРУСЬ» </vt:lpstr>
      <vt:lpstr>РЕЗУЛЬТАТЫ РЕАЛИЗАЦИИ ГОСУДАРСТВЕННОЙ ПРОГРАММЫ И ЗАДАЧИ НА 2021 – 2025 ГОДЫ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 ИТОГАХ РАБОТЫ ОРГАНИЗАЦИЙ ЗДРАВООХРАНЕНИЯ В 2016 ГОДУ, ПРОБЛЕМАХ В УЧРЕЖДЕНИЯХ ЗДРАВООХРАНЕНИЯ И ОСНОВНЫХ НАПРАВЛЕНИЯХ ДЕЯТЕЛЬНОСТИ  НА 2017 ГОД</dc:title>
  <dc:creator>Пользователь</dc:creator>
  <cp:lastModifiedBy>SenojatskiyAN</cp:lastModifiedBy>
  <cp:revision>742</cp:revision>
  <cp:lastPrinted>2021-07-23T11:40:10Z</cp:lastPrinted>
  <dcterms:created xsi:type="dcterms:W3CDTF">2017-01-26T09:00:03Z</dcterms:created>
  <dcterms:modified xsi:type="dcterms:W3CDTF">2021-11-12T13:44:37Z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1245501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S9.1.2</vt:lpwstr>
  </property>
</Properties>
</file>