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5" r:id="rId3"/>
    <p:sldId id="257" r:id="rId4"/>
    <p:sldId id="260" r:id="rId5"/>
    <p:sldId id="261" r:id="rId6"/>
    <p:sldId id="263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67F"/>
    <a:srgbClr val="111E31"/>
    <a:srgbClr val="47627F"/>
    <a:srgbClr val="04105A"/>
    <a:srgbClr val="ED613E"/>
    <a:srgbClr val="BF3C48"/>
    <a:srgbClr val="856E45"/>
    <a:srgbClr val="FECB00"/>
    <a:srgbClr val="729F11"/>
    <a:srgbClr val="F7E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5B701-AF56-4CA1-9080-B60A06A9D40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C64A5-6191-4B02-91A7-F266282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5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.png"/><Relationship Id="rId18" Type="http://schemas.microsoft.com/office/2007/relationships/hdphoto" Target="../media/hdphoto5.wdp"/><Relationship Id="rId3" Type="http://schemas.microsoft.com/office/2007/relationships/hdphoto" Target="../media/hdphoto8.wdp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17" Type="http://schemas.openxmlformats.org/officeDocument/2006/relationships/image" Target="../media/image7.png"/><Relationship Id="rId2" Type="http://schemas.openxmlformats.org/officeDocument/2006/relationships/image" Target="../media/image1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5" Type="http://schemas.openxmlformats.org/officeDocument/2006/relationships/image" Target="../media/image6.png"/><Relationship Id="rId10" Type="http://schemas.microsoft.com/office/2007/relationships/hdphoto" Target="../media/hdphoto1.wdp"/><Relationship Id="rId19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0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2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20.png"/><Relationship Id="rId17" Type="http://schemas.microsoft.com/office/2007/relationships/hdphoto" Target="../media/hdphoto14.wdp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11.wdp"/><Relationship Id="rId5" Type="http://schemas.microsoft.com/office/2007/relationships/hdphoto" Target="../media/hdphoto2.wdp"/><Relationship Id="rId15" Type="http://schemas.microsoft.com/office/2007/relationships/hdphoto" Target="../media/hdphoto13.wdp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microsoft.com/office/2007/relationships/hdphoto" Target="../media/hdphoto5.wdp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15.wdp"/><Relationship Id="rId5" Type="http://schemas.microsoft.com/office/2007/relationships/hdphoto" Target="../media/hdphoto2.wdp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3539" y="694593"/>
            <a:ext cx="6170442" cy="2697134"/>
          </a:xfrm>
        </p:spPr>
        <p:txBody>
          <a:bodyPr>
            <a:noAutofit/>
          </a:bodyPr>
          <a:lstStyle/>
          <a:p>
            <a:pPr algn="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Почему Смолевичский район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xn--j1ad5aza.xn--p1ai/img/1122800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6" name="Picture 32" descr="https://im0-tub-by.yandex.net/i?id=7abc3ad9dffbbb5db2d45c217c25cae5-l&amp;n=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34" y="5768460"/>
            <a:ext cx="1815504" cy="11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fotobel.by/images/smolevichi/smolevichi_24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13" b="84177" l="51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0375" b="7333"/>
          <a:stretch/>
        </p:blipFill>
        <p:spPr bwMode="auto">
          <a:xfrm>
            <a:off x="5064369" y="5426328"/>
            <a:ext cx="4205269" cy="17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pstroyka.by/image/data/logos/smolevichi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14" l="464" r="9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31" y="234698"/>
            <a:ext cx="3189278" cy="322481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avatars.mds.yandex.net/get-pdb/199965/e3460cc6-1965-4fb3-adb4-17baa307baa1/s1200?webp=false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667" l="1375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58" y="5426327"/>
            <a:ext cx="2593731" cy="15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3462-6463-4737-b435-626363363130/0_58944_ca023353_XXX.jp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3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684" t="1518" r="17385" b="28070"/>
          <a:stretch/>
        </p:blipFill>
        <p:spPr bwMode="auto">
          <a:xfrm>
            <a:off x="-1136543" y="5587194"/>
            <a:ext cx="2877420" cy="12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1748378" y="1632785"/>
            <a:ext cx="4781211" cy="46599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Площадь района – 137,9 тысяч гектар</a:t>
            </a:r>
            <a:endParaRPr lang="ru-RU" b="1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718962" y="4729830"/>
            <a:ext cx="53547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Население района – 54627 человек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740876" y="2157543"/>
            <a:ext cx="4788713" cy="54512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Площадь сельскохозяйственных угодий – 64,2 тысяч гектар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740874" y="5771333"/>
            <a:ext cx="3891076" cy="422389"/>
            <a:chOff x="1409901" y="5426327"/>
            <a:chExt cx="2648832" cy="27864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409901" y="5426327"/>
              <a:ext cx="1812079" cy="27864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69% из них экономически активное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21980" y="5426327"/>
              <a:ext cx="836753" cy="27864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ятиугольник 19"/>
          <p:cNvSpPr/>
          <p:nvPr/>
        </p:nvSpPr>
        <p:spPr>
          <a:xfrm>
            <a:off x="1748378" y="2792043"/>
            <a:ext cx="4781211" cy="54512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Годовой объем производства валовой продукции сельского хозяйства – 475 млн. рублей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1772634" y="3442628"/>
            <a:ext cx="4756955" cy="58029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Годовой объем промышленного производства – </a:t>
            </a:r>
          </a:p>
          <a:p>
            <a:pPr algn="ctr"/>
            <a:r>
              <a:rPr lang="ru-RU" sz="1600" b="1" dirty="0"/>
              <a:t>2 млрд. рублей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1772634" y="4116866"/>
            <a:ext cx="4756955" cy="569898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Годовой объем экспорта товаров и услуг –            380 млн. долларов США</a:t>
            </a:r>
          </a:p>
        </p:txBody>
      </p:sp>
      <p:sp>
        <p:nvSpPr>
          <p:cNvPr id="28" name="Пятиугольник 2">
            <a:extLst>
              <a:ext uri="{FF2B5EF4-FFF2-40B4-BE49-F238E27FC236}">
                <a16:creationId xmlns:a16="http://schemas.microsoft.com/office/drawing/2014/main" id="{0833B517-65B6-4636-B0B7-130F710CD2B6}"/>
              </a:ext>
            </a:extLst>
          </p:cNvPr>
          <p:cNvSpPr/>
          <p:nvPr/>
        </p:nvSpPr>
        <p:spPr>
          <a:xfrm>
            <a:off x="1758465" y="942296"/>
            <a:ext cx="4771124" cy="59654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Район расположен на северо-востоке центральной части Минской области</a:t>
            </a:r>
            <a:endParaRPr lang="ru-RU" b="1" baseline="300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33375D0-5E1B-476A-9658-9277C4132295}"/>
              </a:ext>
            </a:extLst>
          </p:cNvPr>
          <p:cNvGrpSpPr/>
          <p:nvPr/>
        </p:nvGrpSpPr>
        <p:grpSpPr>
          <a:xfrm>
            <a:off x="1718962" y="5094480"/>
            <a:ext cx="3970405" cy="622210"/>
            <a:chOff x="1352184" y="5092170"/>
            <a:chExt cx="3970405" cy="62221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352184" y="5102260"/>
              <a:ext cx="3619061" cy="612120"/>
              <a:chOff x="1257084" y="2643763"/>
              <a:chExt cx="2648832" cy="612120"/>
            </a:xfrm>
          </p:grpSpPr>
          <p:pic>
            <p:nvPicPr>
              <p:cNvPr id="1026" name="Picture 2" descr="https://ya-webdesign.com/images/black-and-white-human-png-1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31" r="23707"/>
              <a:stretch/>
            </p:blipFill>
            <p:spPr bwMode="auto">
              <a:xfrm>
                <a:off x="1257084" y="2662510"/>
                <a:ext cx="307732" cy="593373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https://ya-webdesign.com/images/black-and-white-human-png-1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31" r="23707"/>
              <a:stretch/>
            </p:blipFill>
            <p:spPr bwMode="auto">
              <a:xfrm>
                <a:off x="1564816" y="2662509"/>
                <a:ext cx="307732" cy="593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s://ya-webdesign.com/images/black-and-white-human-png-1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31" r="23707"/>
              <a:stretch/>
            </p:blipFill>
            <p:spPr bwMode="auto">
              <a:xfrm>
                <a:off x="1857786" y="2662508"/>
                <a:ext cx="307732" cy="593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ya-webdesign.com/images/black-and-white-human-png-1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31" r="23707"/>
              <a:stretch/>
            </p:blipFill>
            <p:spPr bwMode="auto">
              <a:xfrm>
                <a:off x="2165518" y="2662508"/>
                <a:ext cx="307732" cy="593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ya-webdesign.com/images/black-and-white-human-png-1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31" r="23707"/>
              <a:stretch/>
            </p:blipFill>
            <p:spPr bwMode="auto">
              <a:xfrm>
                <a:off x="2473250" y="2649906"/>
                <a:ext cx="307732" cy="593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r="24391"/>
              <a:stretch/>
            </p:blipFill>
            <p:spPr bwMode="auto">
              <a:xfrm>
                <a:off x="2780982" y="2643764"/>
                <a:ext cx="280525" cy="599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r="24391"/>
              <a:stretch/>
            </p:blipFill>
            <p:spPr bwMode="auto">
              <a:xfrm>
                <a:off x="3064341" y="2643763"/>
                <a:ext cx="280525" cy="599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r="24391"/>
              <a:stretch/>
            </p:blipFill>
            <p:spPr bwMode="auto">
              <a:xfrm>
                <a:off x="3344866" y="2646834"/>
                <a:ext cx="280525" cy="599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r="24391"/>
              <a:stretch/>
            </p:blipFill>
            <p:spPr bwMode="auto">
              <a:xfrm>
                <a:off x="3625391" y="2646833"/>
                <a:ext cx="280525" cy="599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8A17C295-16CB-4F63-B0BA-18DA22A6BA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37" r="24391"/>
            <a:stretch/>
          </p:blipFill>
          <p:spPr bwMode="auto">
            <a:xfrm>
              <a:off x="4939312" y="5092170"/>
              <a:ext cx="383277" cy="62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30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20" grpId="0" animBg="1"/>
      <p:bldP spid="21" grpId="0" animBg="1"/>
      <p:bldP spid="22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lorussia.ucoz.net/image/0017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9" b="99476" l="3205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71" y="729761"/>
            <a:ext cx="3438591" cy="42027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xn--j1ad5aza.xn--p1ai/img/1122800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018834" y="866297"/>
            <a:ext cx="3773865" cy="716679"/>
            <a:chOff x="1545480" y="1099039"/>
            <a:chExt cx="3773865" cy="70788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545481" y="1099039"/>
              <a:ext cx="3622430" cy="70788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45480" y="1107832"/>
              <a:ext cx="3773865" cy="51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accent5">
                      <a:lumMod val="75000"/>
                    </a:schemeClr>
                  </a:solidFill>
                </a:rPr>
                <a:t>ВЫГОДНОЕ ЭКОНОМИКО-ГЕОГРАФИЧЕСКОЕ ПОЛОЖЕНИЕ: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03585" y="2198095"/>
            <a:ext cx="3388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Через район проходят автомагистрали М1(Е30) и Р53</a:t>
            </a:r>
          </a:p>
        </p:txBody>
      </p:sp>
      <p:pic>
        <p:nvPicPr>
          <p:cNvPr id="1034" name="Picture 10" descr="https://upload.wikimedia.org/wikipedia/commons/thumb/d/de/Hinweiszeichen_8a.svg/960px-Hinweiszeichen_8a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1851" r="10104" b="9237"/>
          <a:stretch/>
        </p:blipFill>
        <p:spPr bwMode="auto">
          <a:xfrm>
            <a:off x="1740877" y="2160919"/>
            <a:ext cx="474785" cy="55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103323" y="2943035"/>
            <a:ext cx="378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Территорию района пересекает железная дорога Минск-Москва-Брест-Западная Европа</a:t>
            </a:r>
          </a:p>
        </p:txBody>
      </p:sp>
      <p:pic>
        <p:nvPicPr>
          <p:cNvPr id="1040" name="Picture 16" descr="http://maksoft-optima.ru/upload/iblock/b4e/freight-train-clipart-cargo-train-QpABer-clipart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60" y="2915883"/>
            <a:ext cx="924397" cy="5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871792" y="3705130"/>
            <a:ext cx="378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На юге района располагается Национальный аэропорт «Минск»</a:t>
            </a:r>
          </a:p>
        </p:txBody>
      </p:sp>
      <p:pic>
        <p:nvPicPr>
          <p:cNvPr id="1042" name="Picture 18" descr="https://upload.wikimedia.org/wikipedia/commons/0/00/%D0%90%D1%8D%D1%80%D0%BE%D0%BF%D0%BE%D1%80%D1%82_%D0%9C%D0%B8%D0%BD%D1%81%D0%BA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0"/>
          <a:stretch/>
        </p:blipFill>
        <p:spPr bwMode="auto">
          <a:xfrm>
            <a:off x="932245" y="3659848"/>
            <a:ext cx="808632" cy="7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224093" y="4580909"/>
            <a:ext cx="3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Удаленность от столицы составляет 35 километров</a:t>
            </a:r>
          </a:p>
        </p:txBody>
      </p:sp>
      <p:pic>
        <p:nvPicPr>
          <p:cNvPr id="1046" name="Picture 22" descr="https://avatars.mds.yandex.net/get-pdb/936509/48535a65-0035-4ece-b2b8-0b139f525f26/s1200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2" y="4580909"/>
            <a:ext cx="609599" cy="72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im0-tub-by.yandex.net/i?id=7abc3ad9dffbbb5db2d45c217c25cae5-l&amp;n=1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2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34" y="5768460"/>
            <a:ext cx="1815504" cy="11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fotobel.by/images/smolevichi/smolevichi_24.jpg"/>
          <p:cNvPicPr>
            <a:picLocks noChangeAspect="1" noChangeArrowheads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513" b="84177" l="51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0375" b="7333"/>
          <a:stretch/>
        </p:blipFill>
        <p:spPr bwMode="auto">
          <a:xfrm>
            <a:off x="5064369" y="5426328"/>
            <a:ext cx="4205269" cy="17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pstroyka.by/image/data/logos/smolevichi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714" l="464" r="9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92" y="4228349"/>
            <a:ext cx="2369554" cy="239596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avatars.mds.yandex.net/get-pdb/199965/e3460cc6-1965-4fb3-adb4-17baa307baa1/s1200?webp=false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7667" l="1375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58" y="5426327"/>
            <a:ext cx="2593731" cy="15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3462-6463-4737-b435-626363363130/0_58944_ca023353_XXX.jpg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93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684" t="1518" r="17385" b="28070"/>
          <a:stretch/>
        </p:blipFill>
        <p:spPr bwMode="auto">
          <a:xfrm>
            <a:off x="-1136543" y="5587194"/>
            <a:ext cx="2877420" cy="12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xn--j1ad5aza.xn--p1ai/img/11228007/imag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4779">
            <a:off x="5357626" y="3510691"/>
            <a:ext cx="3103044" cy="6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  <p:bldP spid="42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xn--j1ad5aza.xn--p1ai/img/1122800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620204" y="835530"/>
            <a:ext cx="4541334" cy="1058935"/>
            <a:chOff x="1525358" y="1101208"/>
            <a:chExt cx="4541334" cy="105893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25358" y="1101208"/>
              <a:ext cx="4374280" cy="9936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5358" y="1144480"/>
              <a:ext cx="45413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accent5">
                      <a:lumMod val="75000"/>
                    </a:schemeClr>
                  </a:solidFill>
                </a:rPr>
                <a:t>АДМИНИСТРАТИВНЫЙ ЦЕНТР РАЙОНА ИМЕЕТ СТАТУС ГОРОДА-СПУТНИКА       Г. МИНСКА,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</a:rPr>
                <a:t>что создает условия для</a:t>
              </a:r>
              <a:r>
                <a:rPr lang="ru-RU" sz="2000" b="1" dirty="0">
                  <a:solidFill>
                    <a:schemeClr val="accent5">
                      <a:lumMod val="75000"/>
                    </a:schemeClr>
                  </a:solidFill>
                </a:rPr>
                <a:t>:</a:t>
              </a:r>
            </a:p>
          </p:txBody>
        </p:sp>
      </p:grpSp>
      <p:pic>
        <p:nvPicPr>
          <p:cNvPr id="1056" name="Picture 32" descr="https://im0-tub-by.yandex.net/i?id=7abc3ad9dffbbb5db2d45c217c25cae5-l&amp;n=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34" y="5768460"/>
            <a:ext cx="1815504" cy="11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fotobel.by/images/smolevichi/smolevichi_24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13" b="84177" l="51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0375" b="7333"/>
          <a:stretch/>
        </p:blipFill>
        <p:spPr bwMode="auto">
          <a:xfrm>
            <a:off x="5064369" y="5426329"/>
            <a:ext cx="4205269" cy="17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pstroyka.by/image/data/logos/smolevichi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14" l="464" r="9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78" y="192155"/>
            <a:ext cx="3105422" cy="314002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avatars.mds.yandex.net/get-pdb/199965/e3460cc6-1965-4fb3-adb4-17baa307baa1/s1200?webp=false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667" l="1375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58" y="5426330"/>
            <a:ext cx="2593731" cy="15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3462-6463-4737-b435-626363363130/0_58944_ca023353_XXX.jp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3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684" t="1518" r="17385" b="28070"/>
          <a:stretch/>
        </p:blipFill>
        <p:spPr bwMode="auto">
          <a:xfrm>
            <a:off x="-1136543" y="5587198"/>
            <a:ext cx="2877420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990" l="0" r="99123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17" y="3710116"/>
            <a:ext cx="2932478" cy="2022542"/>
          </a:xfrm>
          <a:prstGeom prst="rect">
            <a:avLst/>
          </a:prstGeom>
          <a:noFill/>
          <a:ln>
            <a:noFill/>
          </a:ln>
          <a:effectLst>
            <a:glow rad="25400">
              <a:schemeClr val="accent5">
                <a:lumMod val="75000"/>
                <a:alpha val="8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https://xn--j1ad5aza.xn--p1ai/img/11228007/imag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1110">
            <a:off x="5736539" y="2537472"/>
            <a:ext cx="2650261" cy="58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7962" y="2160144"/>
            <a:ext cx="51689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Ежегодного роста строительства жилья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6650" y="2616104"/>
            <a:ext cx="5168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Увеличения численности населения города, в том числе экономически активного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6401" y="3256507"/>
            <a:ext cx="5305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Привлечения инвестиций в сферу услуг и создание объектов социальной инфраструктуры: торговых, спортивных, развлекательных, общественного питания, здравоохранения и т.д.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772" y="4331019"/>
            <a:ext cx="48443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Создания высокотехнологичных и инновационных производств в связи с близостью к крупнейшему в стране рынку квалифицированных кадров, источникам технологических нововведений и субъектам инновационной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1207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595416" y="1059332"/>
            <a:ext cx="4717180" cy="1354030"/>
            <a:chOff x="1463812" y="1089498"/>
            <a:chExt cx="4717180" cy="135403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463812" y="1089498"/>
              <a:ext cx="4537563" cy="132343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63812" y="1120089"/>
              <a:ext cx="47171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accent5">
                      <a:lumMod val="75000"/>
                    </a:schemeClr>
                  </a:solidFill>
                </a:rPr>
                <a:t>НА ТЕРРИТОРИИ РАЙОНА РАСПОЛОЖЕН КИТАЙСКО-БЕЛОРУССКИЙ ИНДУСТРИАЛЬНЫЙ ПАРК </a:t>
              </a:r>
            </a:p>
            <a:p>
              <a:r>
                <a:rPr lang="ru-RU" sz="2000" b="1" dirty="0">
                  <a:solidFill>
                    <a:schemeClr val="accent5">
                      <a:lumMod val="75000"/>
                    </a:schemeClr>
                  </a:solidFill>
                </a:rPr>
                <a:t>«ВЕЛИКИЙ КАМЕНЬ»</a:t>
              </a:r>
            </a:p>
          </p:txBody>
        </p:sp>
      </p:grpSp>
      <p:sp>
        <p:nvSpPr>
          <p:cNvPr id="6" name="AutoShape 6" descr="https://xn--j1ad5aza.xn--p1ai/img/1122800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-1136543" y="5426331"/>
            <a:ext cx="10406181" cy="1779761"/>
            <a:chOff x="-1136543" y="5301759"/>
            <a:chExt cx="10406181" cy="1904331"/>
          </a:xfrm>
        </p:grpSpPr>
        <p:pic>
          <p:nvPicPr>
            <p:cNvPr id="1056" name="Picture 32" descr="https://im0-tub-by.yandex.net/i?id=7abc3ad9dffbbb5db2d45c217c25cae5-l&amp;n=1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24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134" y="5667836"/>
              <a:ext cx="1815504" cy="1190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http://www.fotobel.by/images/smolevichi/smolevichi_24.jp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513" b="84177" l="5100" r="9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" t="10375" b="7333"/>
            <a:stretch/>
          </p:blipFill>
          <p:spPr bwMode="auto">
            <a:xfrm>
              <a:off x="5064369" y="5301759"/>
              <a:ext cx="4205269" cy="190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https://avatars.mds.yandex.net/get-pdb/199965/e3460cc6-1965-4fb3-adb4-17baa307baa1/s1200?webp=fals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7667" l="1375" r="9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358" y="5301760"/>
              <a:ext cx="2593731" cy="166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ttps://static.tildacdn.com/tild3462-6463-4737-b435-626363363130/0_58944_ca023353_XXX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3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684" t="1518" r="17385" b="28070"/>
            <a:stretch/>
          </p:blipFill>
          <p:spPr bwMode="auto">
            <a:xfrm>
              <a:off x="-1136543" y="5473887"/>
              <a:ext cx="2877420" cy="1353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AutoShape 10" descr="http://www.industrialpark.by/storage/app/uploads/public/589/c2b/bec/589c2bbec33071302772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www.industrialpark.by/storage/app/uploads/public/589/c2b/bec/589c2bbec330713027720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4198220" y="160338"/>
            <a:ext cx="5711454" cy="3367407"/>
            <a:chOff x="4198220" y="160338"/>
            <a:chExt cx="5711454" cy="3367407"/>
          </a:xfrm>
        </p:grpSpPr>
        <p:pic>
          <p:nvPicPr>
            <p:cNvPr id="2054" name="Picture 6" descr="https://belaruspartisan.by/upload/medialibrary/013/013c0b9f30577c7ca862c713a549bc9e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7" b="71000" l="170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4" b="22168"/>
            <a:stretch/>
          </p:blipFill>
          <p:spPr bwMode="auto">
            <a:xfrm>
              <a:off x="4198220" y="1324279"/>
              <a:ext cx="2181466" cy="1232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6226" b="89686" l="9628" r="89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638" y="160338"/>
              <a:ext cx="4433036" cy="3367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 descr="https://s-ec.bstatic.com/images/hotel/max1024x768/154/154944593.jp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674" b="95313" l="6641" r="89844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145" y="1844040"/>
              <a:ext cx="2739552" cy="1540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promoter.by/storage/cat/items-photos/1715/92b52c758cdeacac563ae9ff852b5613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3750" b="66771" l="4922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" t="19008" r="2919" b="31810"/>
            <a:stretch/>
          </p:blipFill>
          <p:spPr bwMode="auto">
            <a:xfrm rot="167790">
              <a:off x="6735394" y="2499015"/>
              <a:ext cx="2384258" cy="928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1216484" y="2528570"/>
            <a:ext cx="3789483" cy="495227"/>
          </a:xfrm>
          <a:prstGeom prst="round2SameRect">
            <a:avLst>
              <a:gd name="adj1" fmla="val 0"/>
              <a:gd name="adj2" fmla="val 38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Льготы и преференции для резидентов парка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331" y="3278875"/>
            <a:ext cx="86045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0% налога на прибыль на 10 лет и последующая их уплата по ставке, пониженной в 2 раза, до 2062 года;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0% земельного налога на период работы предприятия (до 2062 года);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0% налога на недвижимость на период работы предприятия (до 2062 года);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0% таможенный НДС и пошлины на товары для старта проекта и при экспорте товаров за пределы ЕАЭС;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0% налога на дивиденды в течение 5 лет с момента объявления прибыли;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35% отчислений в ФСЗН от начисленной заработной платы средней по стране (не от фактически начисленной);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возврат НДС из бюджета;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отсутствие контрольных проверок (только с согласия Администрации парка);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отсутствие валютного контроля;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упрощенный порядок приемки построенных объектов в эксплуатацию</a:t>
            </a:r>
          </a:p>
        </p:txBody>
      </p:sp>
    </p:spTree>
    <p:extLst>
      <p:ext uri="{BB962C8B-B14F-4D97-AF65-F5344CB8AC3E}">
        <p14:creationId xmlns:p14="http://schemas.microsoft.com/office/powerpoint/2010/main" val="9269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136543" y="5426331"/>
            <a:ext cx="10406181" cy="1779761"/>
            <a:chOff x="-1136543" y="5301759"/>
            <a:chExt cx="10406181" cy="1904331"/>
          </a:xfrm>
        </p:grpSpPr>
        <p:pic>
          <p:nvPicPr>
            <p:cNvPr id="1056" name="Picture 32" descr="https://im0-tub-by.yandex.net/i?id=7abc3ad9dffbbb5db2d45c217c25cae5-l&amp;n=1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24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134" y="5667836"/>
              <a:ext cx="1815504" cy="1190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http://www.fotobel.by/images/smolevichi/smolevichi_24.jp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513" b="84177" l="5100" r="9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" t="10375" b="7333"/>
            <a:stretch/>
          </p:blipFill>
          <p:spPr bwMode="auto">
            <a:xfrm>
              <a:off x="5064369" y="5301759"/>
              <a:ext cx="4205269" cy="190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https://avatars.mds.yandex.net/get-pdb/199965/e3460cc6-1965-4fb3-adb4-17baa307baa1/s1200?webp=fals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7667" l="1375" r="9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358" y="5301760"/>
              <a:ext cx="2593731" cy="166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ttps://static.tildacdn.com/tild3462-6463-4737-b435-626363363130/0_58944_ca023353_XXX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3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684" t="1518" r="17385" b="28070"/>
            <a:stretch/>
          </p:blipFill>
          <p:spPr bwMode="auto">
            <a:xfrm>
              <a:off x="-1136543" y="5473887"/>
              <a:ext cx="2877420" cy="1353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Ð£ÑÐ°ÑÑÐ¾Ðº â5.JP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7"/>
          <a:stretch/>
        </p:blipFill>
        <p:spPr bwMode="auto">
          <a:xfrm>
            <a:off x="5715000" y="804220"/>
            <a:ext cx="3305878" cy="4311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xn--j1ad5aza.xn--p1ai/img/1122800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956925" y="675369"/>
            <a:ext cx="3969834" cy="1032500"/>
            <a:chOff x="1622074" y="1089498"/>
            <a:chExt cx="3969834" cy="10325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622074" y="1089498"/>
              <a:ext cx="3969834" cy="10156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51985" y="1106335"/>
              <a:ext cx="37412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accent5">
                      <a:lumMod val="75000"/>
                    </a:schemeClr>
                  </a:solidFill>
                </a:rPr>
                <a:t>НА ТЕРРИТОРИИ РАЙОНА </a:t>
              </a:r>
            </a:p>
            <a:p>
              <a:r>
                <a:rPr lang="ru-RU" sz="2000" b="1" dirty="0">
                  <a:solidFill>
                    <a:schemeClr val="accent5">
                      <a:lumMod val="75000"/>
                    </a:schemeClr>
                  </a:solidFill>
                </a:rPr>
                <a:t>РАСПОЛОЖЕН УЧАСТОК №5 </a:t>
              </a:r>
            </a:p>
            <a:p>
              <a:r>
                <a:rPr lang="ru-RU" sz="2000" b="1" dirty="0">
                  <a:solidFill>
                    <a:schemeClr val="accent5">
                      <a:lumMod val="75000"/>
                    </a:schemeClr>
                  </a:solidFill>
                </a:rPr>
                <a:t>СЭЗ «МИНСК»</a:t>
              </a:r>
            </a:p>
          </p:txBody>
        </p:sp>
      </p:grpSp>
      <p:sp>
        <p:nvSpPr>
          <p:cNvPr id="3" name="AutoShape 10" descr="http://www.industrialpark.by/storage/app/uploads/public/589/c2b/bec/589c2bbec33071302772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www.industrialpark.by/storage/app/uploads/public/589/c2b/bec/589c2bbec330713027720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46534" y="1782480"/>
            <a:ext cx="5029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>
                <a:solidFill>
                  <a:schemeClr val="accent5">
                    <a:lumMod val="75000"/>
                  </a:schemeClr>
                </a:solidFill>
              </a:rPr>
              <a:t>Место расположения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: Смолевичский район, Заболотский сельсовет, вблизи дер. Мостище, пересечение трасс М1 и М2, рядом с Национальным аэропортом «Минск»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534" y="2656467"/>
            <a:ext cx="36663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>
                <a:solidFill>
                  <a:schemeClr val="accent5">
                    <a:lumMod val="75000"/>
                  </a:schemeClr>
                </a:solidFill>
              </a:rPr>
              <a:t>Площадь участка – 110,84 га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974976" y="3039120"/>
            <a:ext cx="4501662" cy="29014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Льготы и преференции для резидентов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12774" y="3329266"/>
            <a:ext cx="7114549" cy="3117346"/>
            <a:chOff x="302167" y="3801077"/>
            <a:chExt cx="6400556" cy="2992416"/>
          </a:xfrm>
        </p:grpSpPr>
        <p:sp>
          <p:nvSpPr>
            <p:cNvPr id="14" name="Прямоугольник с двумя скругленными противолежащими углами 13"/>
            <p:cNvSpPr/>
            <p:nvPr/>
          </p:nvSpPr>
          <p:spPr>
            <a:xfrm>
              <a:off x="302167" y="3801077"/>
              <a:ext cx="6400556" cy="2926447"/>
            </a:xfrm>
            <a:prstGeom prst="round2DiagRect">
              <a:avLst>
                <a:gd name="adj1" fmla="val 20462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0374" y="3868615"/>
              <a:ext cx="6054725" cy="2924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Освобождение от платы за право заключения договора аренды земельного участка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Освобождение от арендной платы за земельные участки предоставленные в границах СЭЗ для строительства объектов, но не более 5 лет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Освобождение от арендной платы за земельные участки независимо от их целевого назначения, расположенные в границах СЭЗ в случае экспорта товаров, работ, услуг либо реализации товаров другим резидентам</a:t>
              </a:r>
            </a:p>
            <a:p>
              <a:pPr marL="171450" indent="-171450" algn="just">
                <a:buFont typeface="Wingdings" pitchFamily="2" charset="2"/>
                <a:buChar char="v"/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Освобождение от земельного налога в отношении земельных участков, расположенных в границах СЭЗ и предоставленных резидентам СЭЗ для строительства объектов, но не более 5 лет</a:t>
              </a:r>
            </a:p>
            <a:p>
              <a:pPr marL="171450" indent="-171450" algn="just">
                <a:buFont typeface="Wingdings" pitchFamily="2" charset="2"/>
                <a:buChar char="v"/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Освобождение от уплаты земельного налога в отношении земельных участков резидентов СЭЗ независимо от их целевого назначения, расположенные в границах СЭЗ в случае экспорта товаров, работ, услуг либо реализации товаров другим резидентам </a:t>
              </a:r>
            </a:p>
            <a:p>
              <a:pPr marL="171450" indent="-171450" algn="just">
                <a:buFont typeface="Wingdings" pitchFamily="2" charset="2"/>
                <a:buChar char="v"/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Освобождение прибыли, полученной от реализации товаров (работ, услуг) собственного производства, от налога на прибыль</a:t>
              </a:r>
            </a:p>
            <a:p>
              <a:pPr marL="171450" indent="-171450" algn="just">
                <a:buFont typeface="Wingdings" pitchFamily="2" charset="2"/>
                <a:buChar char="v"/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Освобождение от налога на недвижимость</a:t>
              </a:r>
            </a:p>
            <a:p>
              <a:pPr marL="171450" indent="-171450" algn="just">
                <a:buFont typeface="Wingdings" pitchFamily="2" charset="2"/>
                <a:buChar char="v"/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</a:rPr>
                <a:t>Освобождение от налога на добавленную стоимость, взимаемого таможенными органами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2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2762" y="247988"/>
            <a:ext cx="7076048" cy="3356858"/>
          </a:xfrm>
        </p:spPr>
        <p:txBody>
          <a:bodyPr>
            <a:noAutofit/>
          </a:bodyPr>
          <a:lstStyle/>
          <a:p>
            <a:pPr algn="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Инвестирование </a:t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Смолевичский район – это залог приумножения капитала и динамичного развития вашего бизнеса!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8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546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Почему Смолевичский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Инвестирование  в Смолевичский район – это залог приумножения капитала и динамичного развития вашего бизнеса!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Сергей Леонидович Михейчик</cp:lastModifiedBy>
  <cp:revision>126</cp:revision>
  <dcterms:created xsi:type="dcterms:W3CDTF">2018-09-04T12:10:47Z</dcterms:created>
  <dcterms:modified xsi:type="dcterms:W3CDTF">2023-06-23T11:50:19Z</dcterms:modified>
  <cp:contentStatus/>
</cp:coreProperties>
</file>