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111E31"/>
    <a:srgbClr val="47627F"/>
    <a:srgbClr val="04105A"/>
    <a:srgbClr val="ED613E"/>
    <a:srgbClr val="BF3C48"/>
    <a:srgbClr val="856E45"/>
    <a:srgbClr val="FECB00"/>
    <a:srgbClr val="729F1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B701-AF56-4CA1-9080-B60A06A9D40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64A5-6191-4B02-91A7-F266282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539" y="694593"/>
            <a:ext cx="6170442" cy="2697134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Ресурсы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Смолевичского района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102982" y="2008735"/>
            <a:ext cx="2211160" cy="2102725"/>
            <a:chOff x="3446585" y="2154115"/>
            <a:chExt cx="2540978" cy="2426678"/>
          </a:xfrm>
        </p:grpSpPr>
        <p:sp>
          <p:nvSpPr>
            <p:cNvPr id="11" name="24-конечная звезда 10"/>
            <p:cNvSpPr/>
            <p:nvPr/>
          </p:nvSpPr>
          <p:spPr>
            <a:xfrm>
              <a:off x="3446585" y="2154115"/>
              <a:ext cx="2540978" cy="2426678"/>
            </a:xfrm>
            <a:prstGeom prst="star24">
              <a:avLst>
                <a:gd name="adj" fmla="val 48007"/>
              </a:avLst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://vipstroyka.by/image/data/logos/smolevichi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14" l="464" r="98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93" y="2355896"/>
              <a:ext cx="2034449" cy="2057121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Выноска со стрелкой вниз 25"/>
          <p:cNvSpPr/>
          <p:nvPr/>
        </p:nvSpPr>
        <p:spPr>
          <a:xfrm>
            <a:off x="2691685" y="404191"/>
            <a:ext cx="4868214" cy="1347769"/>
          </a:xfrm>
          <a:prstGeom prst="downArrowCallout">
            <a:avLst>
              <a:gd name="adj1" fmla="val 27703"/>
              <a:gd name="adj2" fmla="val 45270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ОСНОВНЫЕ ПРИРОДНЫЕ РЕСУРСЫ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1321518" y="1697407"/>
            <a:ext cx="3047914" cy="734775"/>
            <a:chOff x="1477904" y="2154115"/>
            <a:chExt cx="2641185" cy="430823"/>
          </a:xfrm>
        </p:grpSpPr>
        <p:sp>
          <p:nvSpPr>
            <p:cNvPr id="28" name="Горизонтальный свиток 27"/>
            <p:cNvSpPr/>
            <p:nvPr/>
          </p:nvSpPr>
          <p:spPr>
            <a:xfrm>
              <a:off x="1477904" y="2154115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ПЕСОК СТРОИТЕЛЬНЫЙ</a:t>
              </a:r>
            </a:p>
          </p:txBody>
        </p:sp>
        <p:cxnSp>
          <p:nvCxnSpPr>
            <p:cNvPr id="55" name="Прямая соединительная линия 54"/>
            <p:cNvCxnSpPr>
              <a:stCxn id="28" idx="3"/>
            </p:cNvCxnSpPr>
            <p:nvPr/>
          </p:nvCxnSpPr>
          <p:spPr>
            <a:xfrm>
              <a:off x="3571443" y="2369527"/>
              <a:ext cx="547646" cy="215411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3BB2C5F-8152-475A-B013-E3A76724B5E8}"/>
              </a:ext>
            </a:extLst>
          </p:cNvPr>
          <p:cNvGrpSpPr/>
          <p:nvPr/>
        </p:nvGrpSpPr>
        <p:grpSpPr>
          <a:xfrm>
            <a:off x="5941066" y="1483520"/>
            <a:ext cx="2749943" cy="865199"/>
            <a:chOff x="5752393" y="1588829"/>
            <a:chExt cx="2505247" cy="430823"/>
          </a:xfrm>
        </p:grpSpPr>
        <p:sp>
          <p:nvSpPr>
            <p:cNvPr id="40" name="Горизонтальный свиток 39"/>
            <p:cNvSpPr/>
            <p:nvPr/>
          </p:nvSpPr>
          <p:spPr>
            <a:xfrm>
              <a:off x="6164101" y="1588829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ПЕСЧАНО-ГРАВИЙНАЯ СМЕСЬ</a:t>
              </a:r>
            </a:p>
          </p:txBody>
        </p:sp>
        <p:cxnSp>
          <p:nvCxnSpPr>
            <p:cNvPr id="57" name="Прямая соединительная линия 56"/>
            <p:cNvCxnSpPr>
              <a:cxnSpLocks/>
            </p:cNvCxnSpPr>
            <p:nvPr/>
          </p:nvCxnSpPr>
          <p:spPr>
            <a:xfrm flipV="1">
              <a:off x="5752393" y="1897338"/>
              <a:ext cx="411708" cy="118297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1365844" y="3255354"/>
            <a:ext cx="2877837" cy="1102241"/>
            <a:chOff x="1477891" y="3004796"/>
            <a:chExt cx="2690096" cy="430823"/>
          </a:xfrm>
        </p:grpSpPr>
        <p:sp>
          <p:nvSpPr>
            <p:cNvPr id="36" name="Горизонтальный свиток 35"/>
            <p:cNvSpPr/>
            <p:nvPr/>
          </p:nvSpPr>
          <p:spPr>
            <a:xfrm>
              <a:off x="1477891" y="3004796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ТОРФ</a:t>
              </a:r>
              <a:endParaRPr lang="ru-RU" sz="1600" b="1" dirty="0"/>
            </a:p>
          </p:txBody>
        </p:sp>
        <p:cxnSp>
          <p:nvCxnSpPr>
            <p:cNvPr id="59" name="Прямая соединительная линия 58"/>
            <p:cNvCxnSpPr>
              <a:cxnSpLocks/>
              <a:stCxn id="36" idx="3"/>
            </p:cNvCxnSpPr>
            <p:nvPr/>
          </p:nvCxnSpPr>
          <p:spPr>
            <a:xfrm flipV="1">
              <a:off x="3571430" y="3096991"/>
              <a:ext cx="596557" cy="123217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6212683" y="3289461"/>
            <a:ext cx="2590476" cy="954653"/>
            <a:chOff x="1047158" y="3404413"/>
            <a:chExt cx="2590476" cy="430823"/>
          </a:xfrm>
        </p:grpSpPr>
        <p:sp>
          <p:nvSpPr>
            <p:cNvPr id="37" name="Горизонтальный свиток 36"/>
            <p:cNvSpPr/>
            <p:nvPr/>
          </p:nvSpPr>
          <p:spPr>
            <a:xfrm>
              <a:off x="1544095" y="3404413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САПРОПЕЛЬ</a:t>
              </a:r>
              <a:endParaRPr lang="ru-RU" sz="1200" b="1" dirty="0"/>
            </a:p>
          </p:txBody>
        </p:sp>
        <p:cxnSp>
          <p:nvCxnSpPr>
            <p:cNvPr id="61" name="Прямая соединительная линия 60"/>
            <p:cNvCxnSpPr>
              <a:cxnSpLocks/>
            </p:cNvCxnSpPr>
            <p:nvPr/>
          </p:nvCxnSpPr>
          <p:spPr>
            <a:xfrm>
              <a:off x="1047158" y="3495469"/>
              <a:ext cx="496937" cy="155560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4045752" y="4111460"/>
            <a:ext cx="2268390" cy="1420092"/>
            <a:chOff x="1477897" y="3630826"/>
            <a:chExt cx="2093539" cy="666439"/>
          </a:xfrm>
        </p:grpSpPr>
        <p:sp>
          <p:nvSpPr>
            <p:cNvPr id="38" name="Горизонтальный свиток 37"/>
            <p:cNvSpPr/>
            <p:nvPr/>
          </p:nvSpPr>
          <p:spPr>
            <a:xfrm>
              <a:off x="1477897" y="3866442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ДРЕВЕСИНА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>
              <a:cxnSpLocks/>
            </p:cNvCxnSpPr>
            <p:nvPr/>
          </p:nvCxnSpPr>
          <p:spPr>
            <a:xfrm flipV="1">
              <a:off x="2518760" y="3630826"/>
              <a:ext cx="0" cy="297979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4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8EBA4E-9B04-4B64-A7E7-491DB68EED2B}"/>
              </a:ext>
            </a:extLst>
          </p:cNvPr>
          <p:cNvSpPr/>
          <p:nvPr/>
        </p:nvSpPr>
        <p:spPr>
          <a:xfrm>
            <a:off x="2253803" y="321972"/>
            <a:ext cx="6581104" cy="5537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ФОНД РАЙОНА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2349AA4-52E2-41BB-B482-3C731307B02A}"/>
              </a:ext>
            </a:extLst>
          </p:cNvPr>
          <p:cNvSpPr/>
          <p:nvPr/>
        </p:nvSpPr>
        <p:spPr>
          <a:xfrm>
            <a:off x="1944710" y="1148380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СЕЛЬСКОХОЗЯЙСТВЕННЫЕ ЗЕМЛИ – 69,65 </a:t>
            </a:r>
            <a:r>
              <a:rPr lang="ru-RU" sz="2400" b="1" dirty="0" err="1"/>
              <a:t>тыс.га</a:t>
            </a:r>
            <a:endParaRPr lang="ru-RU" sz="2400" b="1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D1E7D63-F7AD-421F-91D9-67A16D89F3DE}"/>
              </a:ext>
            </a:extLst>
          </p:cNvPr>
          <p:cNvGrpSpPr/>
          <p:nvPr/>
        </p:nvGrpSpPr>
        <p:grpSpPr>
          <a:xfrm>
            <a:off x="2436663" y="1702171"/>
            <a:ext cx="2593731" cy="1338079"/>
            <a:chOff x="2436663" y="1702171"/>
            <a:chExt cx="2593731" cy="133807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BFB0414-B7C2-41CF-B3E1-7020772892B5}"/>
                </a:ext>
              </a:extLst>
            </p:cNvPr>
            <p:cNvSpPr/>
            <p:nvPr/>
          </p:nvSpPr>
          <p:spPr>
            <a:xfrm>
              <a:off x="2436663" y="2022819"/>
              <a:ext cx="2593731" cy="101743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ПАХОТНЫЕ ЗЕМЛИ – 57,25 </a:t>
              </a:r>
              <a:r>
                <a:rPr lang="ru-RU" sz="2000" dirty="0" err="1"/>
                <a:t>тыс.га</a:t>
              </a:r>
              <a:endParaRPr lang="ru-RU" sz="2000" dirty="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13938ED-40C8-46B4-BEC1-790824481D06}"/>
                </a:ext>
              </a:extLst>
            </p:cNvPr>
            <p:cNvCxnSpPr>
              <a:endCxn id="4" idx="0"/>
            </p:cNvCxnSpPr>
            <p:nvPr/>
          </p:nvCxnSpPr>
          <p:spPr>
            <a:xfrm flipH="1">
              <a:off x="3733529" y="1702171"/>
              <a:ext cx="907752" cy="32064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D0D4CE5-4120-4E04-B675-7C221F2E6C0E}"/>
              </a:ext>
            </a:extLst>
          </p:cNvPr>
          <p:cNvGrpSpPr/>
          <p:nvPr/>
        </p:nvGrpSpPr>
        <p:grpSpPr>
          <a:xfrm>
            <a:off x="5685155" y="1682664"/>
            <a:ext cx="2593731" cy="1366962"/>
            <a:chOff x="5685155" y="1682664"/>
            <a:chExt cx="2593731" cy="1366962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CAA441E-4D49-40D1-A018-2E11A27C5585}"/>
                </a:ext>
              </a:extLst>
            </p:cNvPr>
            <p:cNvSpPr/>
            <p:nvPr/>
          </p:nvSpPr>
          <p:spPr>
            <a:xfrm>
              <a:off x="5685155" y="2032195"/>
              <a:ext cx="2593731" cy="101743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ЛУГОВЫЕ ЗЕМЛИ – 11,8 </a:t>
              </a:r>
              <a:r>
                <a:rPr lang="ru-RU" sz="2000" dirty="0" err="1"/>
                <a:t>тыс.га</a:t>
              </a:r>
              <a:endParaRPr lang="ru-RU" sz="2000" dirty="0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9D40DDB-E923-4AB3-9F97-7498D59DD995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5988676" y="1682664"/>
              <a:ext cx="993345" cy="3495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C4E3D666-82E0-462A-958C-2BB0135F4558}"/>
              </a:ext>
            </a:extLst>
          </p:cNvPr>
          <p:cNvSpPr/>
          <p:nvPr/>
        </p:nvSpPr>
        <p:spPr>
          <a:xfrm>
            <a:off x="1944710" y="3286023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ЛЕСНЫЕ ЗЕМЛИ – 46,97 тыс. га</a:t>
            </a: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B9ACE98C-2E3C-4778-9ED3-9C8CDF97046B}"/>
              </a:ext>
            </a:extLst>
          </p:cNvPr>
          <p:cNvSpPr/>
          <p:nvPr/>
        </p:nvSpPr>
        <p:spPr>
          <a:xfrm>
            <a:off x="1944709" y="4796756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НЕИСПОЛЬЗУЕМЫЕ ЗЕМЛИ – 6,95 тыс. га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E284F093-78B7-485F-B9AB-712B90CA2858}"/>
              </a:ext>
            </a:extLst>
          </p:cNvPr>
          <p:cNvSpPr/>
          <p:nvPr/>
        </p:nvSpPr>
        <p:spPr>
          <a:xfrm>
            <a:off x="1944709" y="4046128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ЗЕМЛИ ПОД БОЛОТАМИ– 1,05 тыс. га</a:t>
            </a:r>
          </a:p>
        </p:txBody>
      </p:sp>
    </p:spTree>
    <p:extLst>
      <p:ext uri="{BB962C8B-B14F-4D97-AF65-F5344CB8AC3E}">
        <p14:creationId xmlns:p14="http://schemas.microsoft.com/office/powerpoint/2010/main" val="872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E8BB976-612C-44B0-9EB1-58E02C4718E7}"/>
              </a:ext>
            </a:extLst>
          </p:cNvPr>
          <p:cNvSpPr/>
          <p:nvPr/>
        </p:nvSpPr>
        <p:spPr>
          <a:xfrm>
            <a:off x="2382592" y="160338"/>
            <a:ext cx="6362163" cy="7798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ВОДНЫЕ РЕСУРСЫ РАЙОНА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CDA7483A-BD07-46F9-80BF-623D4C3B4D4E}"/>
              </a:ext>
            </a:extLst>
          </p:cNvPr>
          <p:cNvSpPr/>
          <p:nvPr/>
        </p:nvSpPr>
        <p:spPr>
          <a:xfrm>
            <a:off x="1280659" y="1310692"/>
            <a:ext cx="7219397" cy="1896148"/>
          </a:xfrm>
          <a:prstGeom prst="round2DiagRect">
            <a:avLst>
              <a:gd name="adj1" fmla="val 50000"/>
              <a:gd name="adj2" fmla="val 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- по территории Смолевичского района протекает 23 малые реки. Общая длина рек в границах района – 286,8 км. Наибольшую протяженность в границах района имеют реки </a:t>
            </a:r>
            <a:r>
              <a:rPr lang="ru-RU" dirty="0" err="1"/>
              <a:t>Усяжа</a:t>
            </a:r>
            <a:r>
              <a:rPr lang="ru-RU" dirty="0"/>
              <a:t> (41 км.), Плиса (36 км.), Волма (27 км.), </a:t>
            </a:r>
            <a:r>
              <a:rPr lang="ru-RU" dirty="0" err="1"/>
              <a:t>Уша</a:t>
            </a:r>
            <a:r>
              <a:rPr lang="ru-RU" dirty="0"/>
              <a:t> (26 км.), </a:t>
            </a:r>
            <a:r>
              <a:rPr lang="ru-RU" dirty="0" err="1"/>
              <a:t>Бродня</a:t>
            </a:r>
            <a:r>
              <a:rPr lang="ru-RU" dirty="0"/>
              <a:t> (21 км.), Мена (20,5 км.)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10AF5019-1031-46CD-95AF-4168373E81B7}"/>
              </a:ext>
            </a:extLst>
          </p:cNvPr>
          <p:cNvSpPr/>
          <p:nvPr/>
        </p:nvSpPr>
        <p:spPr>
          <a:xfrm>
            <a:off x="1740877" y="3592658"/>
            <a:ext cx="7219397" cy="1896148"/>
          </a:xfrm>
          <a:prstGeom prst="round2DiagRect">
            <a:avLst>
              <a:gd name="adj1" fmla="val 50000"/>
              <a:gd name="adj2" fmla="val 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- перечень водоемов района включает 3 водохранилища, 5 озер и 24 пруда. Общая площадь водоемов, расположенных на территории района, составляет 1388 га. Наиболее крупные водные объекты района: водохранилище </a:t>
            </a:r>
            <a:r>
              <a:rPr lang="ru-RU" dirty="0" err="1"/>
              <a:t>Петровичское</a:t>
            </a:r>
            <a:r>
              <a:rPr lang="ru-RU" dirty="0"/>
              <a:t> (480 га), водохранилище Дубровское (345 га), озеро Великое (162,8 га), озеро </a:t>
            </a:r>
            <a:r>
              <a:rPr lang="ru-RU" dirty="0" err="1"/>
              <a:t>Судобле</a:t>
            </a:r>
            <a:r>
              <a:rPr lang="ru-RU" dirty="0"/>
              <a:t> (110 га), водохранилище Смолевичское (94,8 га).   </a:t>
            </a:r>
          </a:p>
        </p:txBody>
      </p:sp>
    </p:spTree>
    <p:extLst>
      <p:ext uri="{BB962C8B-B14F-4D97-AF65-F5344CB8AC3E}">
        <p14:creationId xmlns:p14="http://schemas.microsoft.com/office/powerpoint/2010/main" val="33357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E8BB976-612C-44B0-9EB1-58E02C4718E7}"/>
              </a:ext>
            </a:extLst>
          </p:cNvPr>
          <p:cNvSpPr/>
          <p:nvPr/>
        </p:nvSpPr>
        <p:spPr>
          <a:xfrm>
            <a:off x="2382592" y="160338"/>
            <a:ext cx="6362163" cy="7798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КАДРОВЫЙ ПОТЕНЦИАЛ РАЙОНА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C83FA-074D-4D4A-AD97-CF0D5D949555}"/>
              </a:ext>
            </a:extLst>
          </p:cNvPr>
          <p:cNvSpPr txBox="1"/>
          <p:nvPr/>
        </p:nvSpPr>
        <p:spPr>
          <a:xfrm>
            <a:off x="1406027" y="1196484"/>
            <a:ext cx="700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Численность населения на 1 января 2023 года – </a:t>
            </a:r>
            <a:r>
              <a:rPr lang="ru-RU" sz="2400" b="1" i="1" dirty="0">
                <a:solidFill>
                  <a:srgbClr val="C00000"/>
                </a:solidFill>
              </a:rPr>
              <a:t>54627 человек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в том числе: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2E73E-0B9B-4ECE-8761-090A0F071E9C}"/>
              </a:ext>
            </a:extLst>
          </p:cNvPr>
          <p:cNvSpPr txBox="1"/>
          <p:nvPr/>
        </p:nvSpPr>
        <p:spPr>
          <a:xfrm>
            <a:off x="2700116" y="2036122"/>
            <a:ext cx="63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городское население – </a:t>
            </a:r>
            <a:r>
              <a:rPr lang="ru-RU" sz="2400" b="1" i="1" dirty="0">
                <a:solidFill>
                  <a:srgbClr val="C00000"/>
                </a:solidFill>
              </a:rPr>
              <a:t>22959 человек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19DE1-11D9-4B6E-8255-54746AF8F7C4}"/>
              </a:ext>
            </a:extLst>
          </p:cNvPr>
          <p:cNvSpPr txBox="1"/>
          <p:nvPr/>
        </p:nvSpPr>
        <p:spPr>
          <a:xfrm>
            <a:off x="2700115" y="2509184"/>
            <a:ext cx="63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сельское население – </a:t>
            </a:r>
            <a:r>
              <a:rPr lang="ru-RU" sz="2400" b="1" i="1" dirty="0">
                <a:solidFill>
                  <a:srgbClr val="C00000"/>
                </a:solidFill>
              </a:rPr>
              <a:t>31668 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65111-5BC8-4BBF-B5C5-ED6591003947}"/>
              </a:ext>
            </a:extLst>
          </p:cNvPr>
          <p:cNvSpPr txBox="1"/>
          <p:nvPr/>
        </p:nvSpPr>
        <p:spPr>
          <a:xfrm>
            <a:off x="1406027" y="2975156"/>
            <a:ext cx="700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Рабочая сила – </a:t>
            </a:r>
            <a:r>
              <a:rPr lang="ru-RU" sz="2400" b="1" i="1" dirty="0">
                <a:solidFill>
                  <a:srgbClr val="C00000"/>
                </a:solidFill>
              </a:rPr>
              <a:t>27885 человек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в том числе: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14CEB-84FF-48FB-ACF5-BA42A04914CD}"/>
              </a:ext>
            </a:extLst>
          </p:cNvPr>
          <p:cNvSpPr txBox="1"/>
          <p:nvPr/>
        </p:nvSpPr>
        <p:spPr>
          <a:xfrm>
            <a:off x="2700116" y="3452552"/>
            <a:ext cx="6443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мужчины – </a:t>
            </a:r>
            <a:r>
              <a:rPr lang="ru-RU" sz="2400" b="1" i="1" dirty="0">
                <a:solidFill>
                  <a:srgbClr val="C00000"/>
                </a:solidFill>
              </a:rPr>
              <a:t>14414 человек;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женщины – </a:t>
            </a:r>
            <a:r>
              <a:rPr lang="ru-RU" sz="2400" b="1" i="1" dirty="0">
                <a:solidFill>
                  <a:srgbClr val="C00000"/>
                </a:solidFill>
              </a:rPr>
              <a:t>13471 человек;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 высшим образованием – </a:t>
            </a:r>
            <a:r>
              <a:rPr lang="ru-RU" sz="2400" b="1" i="1" dirty="0">
                <a:solidFill>
                  <a:srgbClr val="C00000"/>
                </a:solidFill>
              </a:rPr>
              <a:t>6927 человек;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со средним специальным и профессионально-техническим образованием – </a:t>
            </a:r>
            <a:r>
              <a:rPr lang="ru-RU" sz="2400" b="1" i="1" dirty="0">
                <a:solidFill>
                  <a:srgbClr val="C00000"/>
                </a:solidFill>
              </a:rPr>
              <a:t>11839 человек; </a:t>
            </a:r>
          </a:p>
        </p:txBody>
      </p:sp>
    </p:spTree>
    <p:extLst>
      <p:ext uri="{BB962C8B-B14F-4D97-AF65-F5344CB8AC3E}">
        <p14:creationId xmlns:p14="http://schemas.microsoft.com/office/powerpoint/2010/main" val="42721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248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Ресурсы Смолевичского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Сергей Леонидович Михейчик</cp:lastModifiedBy>
  <cp:revision>137</cp:revision>
  <dcterms:created xsi:type="dcterms:W3CDTF">2018-09-04T12:10:47Z</dcterms:created>
  <dcterms:modified xsi:type="dcterms:W3CDTF">2023-06-23T11:38:15Z</dcterms:modified>
  <cp:contentStatus/>
</cp:coreProperties>
</file>