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68" r:id="rId3"/>
    <p:sldId id="269" r:id="rId4"/>
    <p:sldId id="27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67F"/>
    <a:srgbClr val="111E31"/>
    <a:srgbClr val="47627F"/>
    <a:srgbClr val="04105A"/>
    <a:srgbClr val="ED613E"/>
    <a:srgbClr val="BF3C48"/>
    <a:srgbClr val="856E45"/>
    <a:srgbClr val="FECB00"/>
    <a:srgbClr val="729F11"/>
    <a:srgbClr val="F7E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5B701-AF56-4CA1-9080-B60A06A9D40C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C64A5-6191-4B02-91A7-F266282E8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85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0"/>
            <a:ext cx="914302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3539" y="694593"/>
            <a:ext cx="6170442" cy="2697134"/>
          </a:xfrm>
        </p:spPr>
        <p:txBody>
          <a:bodyPr>
            <a:noAutofit/>
          </a:bodyPr>
          <a:lstStyle/>
          <a:p>
            <a:pPr algn="r"/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Resources of</a:t>
            </a:r>
            <a:b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Smolevichi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b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s://xn--j1ad5aza.xn--p1ai/img/11228007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6" name="Picture 32" descr="https://im0-tub-by.yandex.net/i?id=7abc3ad9dffbbb5db2d45c217c25cae5-l&amp;n=1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4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529" y="5796861"/>
            <a:ext cx="1815504" cy="111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fotobel.by/images/smolevichi/smolevichi_24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13" b="84177" l="51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1" t="10375" b="7333"/>
          <a:stretch/>
        </p:blipFill>
        <p:spPr bwMode="auto">
          <a:xfrm>
            <a:off x="5024913" y="5411043"/>
            <a:ext cx="4205269" cy="177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4102982" y="2008735"/>
            <a:ext cx="2211160" cy="2102725"/>
            <a:chOff x="3446585" y="2154115"/>
            <a:chExt cx="2540978" cy="2426678"/>
          </a:xfrm>
        </p:grpSpPr>
        <p:sp>
          <p:nvSpPr>
            <p:cNvPr id="11" name="24-конечная звезда 10"/>
            <p:cNvSpPr/>
            <p:nvPr/>
          </p:nvSpPr>
          <p:spPr>
            <a:xfrm>
              <a:off x="3446585" y="2154115"/>
              <a:ext cx="2540978" cy="2426678"/>
            </a:xfrm>
            <a:prstGeom prst="star24">
              <a:avLst>
                <a:gd name="adj" fmla="val 48007"/>
              </a:avLst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http://vipstroyka.by/image/data/logos/smolevichi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714" l="464" r="98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693" y="2355896"/>
              <a:ext cx="2034449" cy="2057121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4" name="Picture 30" descr="https://avatars.mds.yandex.net/get-pdb/199965/e3460cc6-1965-4fb3-adb4-17baa307baa1/s1200?webp=false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667" l="1375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58" y="5426327"/>
            <a:ext cx="2593731" cy="15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tatic.tildacdn.com/tild3462-6463-4737-b435-626363363130/0_58944_ca023353_XXX.jp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38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684" t="1518" r="17385" b="28070"/>
          <a:stretch/>
        </p:blipFill>
        <p:spPr bwMode="auto">
          <a:xfrm>
            <a:off x="-1136543" y="5587194"/>
            <a:ext cx="2877420" cy="126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Выноска со стрелкой вниз 25"/>
          <p:cNvSpPr/>
          <p:nvPr/>
        </p:nvSpPr>
        <p:spPr>
          <a:xfrm>
            <a:off x="2691685" y="404191"/>
            <a:ext cx="4868214" cy="1347769"/>
          </a:xfrm>
          <a:prstGeom prst="downArrowCallout">
            <a:avLst>
              <a:gd name="adj1" fmla="val 27703"/>
              <a:gd name="adj2" fmla="val 45270"/>
              <a:gd name="adj3" fmla="val 25000"/>
              <a:gd name="adj4" fmla="val 6497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MAIN</a:t>
            </a:r>
            <a:r>
              <a:rPr lang="ru-RU" sz="2000" b="1" dirty="0"/>
              <a:t> </a:t>
            </a:r>
            <a:r>
              <a:rPr lang="en-US" sz="2000" b="1" dirty="0"/>
              <a:t>NATURAL</a:t>
            </a:r>
            <a:r>
              <a:rPr lang="ru-RU" sz="2000" b="1" dirty="0"/>
              <a:t> </a:t>
            </a:r>
            <a:r>
              <a:rPr lang="en-US" sz="2000" b="1" dirty="0"/>
              <a:t>RESOURCES</a:t>
            </a:r>
            <a:endParaRPr lang="ru-RU" sz="2000" b="1" dirty="0"/>
          </a:p>
        </p:txBody>
      </p:sp>
      <p:grpSp>
        <p:nvGrpSpPr>
          <p:cNvPr id="76" name="Группа 75"/>
          <p:cNvGrpSpPr/>
          <p:nvPr/>
        </p:nvGrpSpPr>
        <p:grpSpPr>
          <a:xfrm>
            <a:off x="1321518" y="1697407"/>
            <a:ext cx="3047914" cy="734775"/>
            <a:chOff x="1477904" y="2154115"/>
            <a:chExt cx="2641185" cy="430823"/>
          </a:xfrm>
        </p:grpSpPr>
        <p:sp>
          <p:nvSpPr>
            <p:cNvPr id="28" name="Горизонтальный свиток 27"/>
            <p:cNvSpPr/>
            <p:nvPr/>
          </p:nvSpPr>
          <p:spPr>
            <a:xfrm>
              <a:off x="1477904" y="2154115"/>
              <a:ext cx="2093539" cy="430823"/>
            </a:xfrm>
            <a:prstGeom prst="horizontalScroll">
              <a:avLst>
                <a:gd name="adj" fmla="val 1658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BUILDING SAND</a:t>
              </a:r>
              <a:endParaRPr lang="ru-RU" sz="1400" b="1" dirty="0"/>
            </a:p>
          </p:txBody>
        </p:sp>
        <p:cxnSp>
          <p:nvCxnSpPr>
            <p:cNvPr id="55" name="Прямая соединительная линия 54"/>
            <p:cNvCxnSpPr>
              <a:stCxn id="28" idx="3"/>
            </p:cNvCxnSpPr>
            <p:nvPr/>
          </p:nvCxnSpPr>
          <p:spPr>
            <a:xfrm>
              <a:off x="3571443" y="2369527"/>
              <a:ext cx="547646" cy="215411"/>
            </a:xfrm>
            <a:prstGeom prst="lin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3BB2C5F-8152-475A-B013-E3A76724B5E8}"/>
              </a:ext>
            </a:extLst>
          </p:cNvPr>
          <p:cNvGrpSpPr/>
          <p:nvPr/>
        </p:nvGrpSpPr>
        <p:grpSpPr>
          <a:xfrm>
            <a:off x="5941066" y="1483520"/>
            <a:ext cx="2749943" cy="865199"/>
            <a:chOff x="5752393" y="1588829"/>
            <a:chExt cx="2505247" cy="430823"/>
          </a:xfrm>
        </p:grpSpPr>
        <p:sp>
          <p:nvSpPr>
            <p:cNvPr id="40" name="Горизонтальный свиток 39"/>
            <p:cNvSpPr/>
            <p:nvPr/>
          </p:nvSpPr>
          <p:spPr>
            <a:xfrm>
              <a:off x="6164101" y="1588829"/>
              <a:ext cx="2093539" cy="430823"/>
            </a:xfrm>
            <a:prstGeom prst="horizontalScroll">
              <a:avLst>
                <a:gd name="adj" fmla="val 1658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SAND AND GRAVEL</a:t>
              </a:r>
              <a:endParaRPr lang="ru-RU" sz="1400" b="1" dirty="0"/>
            </a:p>
          </p:txBody>
        </p:sp>
        <p:cxnSp>
          <p:nvCxnSpPr>
            <p:cNvPr id="57" name="Прямая соединительная линия 56"/>
            <p:cNvCxnSpPr>
              <a:cxnSpLocks/>
            </p:cNvCxnSpPr>
            <p:nvPr/>
          </p:nvCxnSpPr>
          <p:spPr>
            <a:xfrm flipV="1">
              <a:off x="5752393" y="1897338"/>
              <a:ext cx="411708" cy="118297"/>
            </a:xfrm>
            <a:prstGeom prst="lin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4" name="Группа 73"/>
          <p:cNvGrpSpPr/>
          <p:nvPr/>
        </p:nvGrpSpPr>
        <p:grpSpPr>
          <a:xfrm>
            <a:off x="1365844" y="3255354"/>
            <a:ext cx="2877837" cy="1102241"/>
            <a:chOff x="1477891" y="3004796"/>
            <a:chExt cx="2690096" cy="430823"/>
          </a:xfrm>
        </p:grpSpPr>
        <p:sp>
          <p:nvSpPr>
            <p:cNvPr id="36" name="Горизонтальный свиток 35"/>
            <p:cNvSpPr/>
            <p:nvPr/>
          </p:nvSpPr>
          <p:spPr>
            <a:xfrm>
              <a:off x="1477891" y="3004796"/>
              <a:ext cx="2093539" cy="430823"/>
            </a:xfrm>
            <a:prstGeom prst="horizontalScroll">
              <a:avLst>
                <a:gd name="adj" fmla="val 1658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PEAT</a:t>
              </a:r>
              <a:endParaRPr lang="ru-RU" sz="1600" b="1" dirty="0"/>
            </a:p>
          </p:txBody>
        </p:sp>
        <p:cxnSp>
          <p:nvCxnSpPr>
            <p:cNvPr id="59" name="Прямая соединительная линия 58"/>
            <p:cNvCxnSpPr>
              <a:cxnSpLocks/>
              <a:stCxn id="36" idx="3"/>
            </p:cNvCxnSpPr>
            <p:nvPr/>
          </p:nvCxnSpPr>
          <p:spPr>
            <a:xfrm flipV="1">
              <a:off x="3571430" y="3096991"/>
              <a:ext cx="596557" cy="123217"/>
            </a:xfrm>
            <a:prstGeom prst="lin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3" name="Группа 72"/>
          <p:cNvGrpSpPr/>
          <p:nvPr/>
        </p:nvGrpSpPr>
        <p:grpSpPr>
          <a:xfrm>
            <a:off x="6212683" y="3289461"/>
            <a:ext cx="2590476" cy="954653"/>
            <a:chOff x="1047158" y="3404413"/>
            <a:chExt cx="2590476" cy="430823"/>
          </a:xfrm>
        </p:grpSpPr>
        <p:sp>
          <p:nvSpPr>
            <p:cNvPr id="37" name="Горизонтальный свиток 36"/>
            <p:cNvSpPr/>
            <p:nvPr/>
          </p:nvSpPr>
          <p:spPr>
            <a:xfrm>
              <a:off x="1544095" y="3404413"/>
              <a:ext cx="2093539" cy="430823"/>
            </a:xfrm>
            <a:prstGeom prst="horizontalScroll">
              <a:avLst>
                <a:gd name="adj" fmla="val 1658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SAPROPEL</a:t>
              </a:r>
              <a:endParaRPr lang="ru-RU" sz="1200" b="1" dirty="0"/>
            </a:p>
          </p:txBody>
        </p:sp>
        <p:cxnSp>
          <p:nvCxnSpPr>
            <p:cNvPr id="61" name="Прямая соединительная линия 60"/>
            <p:cNvCxnSpPr>
              <a:cxnSpLocks/>
            </p:cNvCxnSpPr>
            <p:nvPr/>
          </p:nvCxnSpPr>
          <p:spPr>
            <a:xfrm>
              <a:off x="1047158" y="3495469"/>
              <a:ext cx="496937" cy="155560"/>
            </a:xfrm>
            <a:prstGeom prst="lin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2" name="Группа 71"/>
          <p:cNvGrpSpPr/>
          <p:nvPr/>
        </p:nvGrpSpPr>
        <p:grpSpPr>
          <a:xfrm>
            <a:off x="4045752" y="4111460"/>
            <a:ext cx="2268390" cy="1420092"/>
            <a:chOff x="1477897" y="3630826"/>
            <a:chExt cx="2093539" cy="666439"/>
          </a:xfrm>
        </p:grpSpPr>
        <p:sp>
          <p:nvSpPr>
            <p:cNvPr id="38" name="Горизонтальный свиток 37"/>
            <p:cNvSpPr/>
            <p:nvPr/>
          </p:nvSpPr>
          <p:spPr>
            <a:xfrm>
              <a:off x="1477897" y="3866442"/>
              <a:ext cx="2093539" cy="430823"/>
            </a:xfrm>
            <a:prstGeom prst="horizontalScroll">
              <a:avLst>
                <a:gd name="adj" fmla="val 1658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WOOD</a:t>
              </a:r>
              <a:endParaRPr lang="ru-RU" sz="1600" b="1" dirty="0"/>
            </a:p>
          </p:txBody>
        </p:sp>
        <p:cxnSp>
          <p:nvCxnSpPr>
            <p:cNvPr id="63" name="Прямая соединительная линия 62"/>
            <p:cNvCxnSpPr>
              <a:cxnSpLocks/>
            </p:cNvCxnSpPr>
            <p:nvPr/>
          </p:nvCxnSpPr>
          <p:spPr>
            <a:xfrm flipV="1">
              <a:off x="2518760" y="3630826"/>
              <a:ext cx="0" cy="297979"/>
            </a:xfrm>
            <a:prstGeom prst="lin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444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s://xn--j1ad5aza.xn--p1ai/img/11228007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6" name="Picture 32" descr="https://im0-tub-by.yandex.net/i?id=7abc3ad9dffbbb5db2d45c217c25cae5-l&amp;n=1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4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529" y="5796861"/>
            <a:ext cx="1815504" cy="111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fotobel.by/images/smolevichi/smolevichi_24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13" b="84177" l="51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1" t="10375" b="7333"/>
          <a:stretch/>
        </p:blipFill>
        <p:spPr bwMode="auto">
          <a:xfrm>
            <a:off x="5024913" y="5411043"/>
            <a:ext cx="4205269" cy="177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avatars.mds.yandex.net/get-pdb/199965/e3460cc6-1965-4fb3-adb4-17baa307baa1/s1200?webp=false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667" l="1375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58" y="5426327"/>
            <a:ext cx="2593731" cy="15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tatic.tildacdn.com/tild3462-6463-4737-b435-626363363130/0_58944_ca023353_XXX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938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684" t="1518" r="17385" b="28070"/>
          <a:stretch/>
        </p:blipFill>
        <p:spPr bwMode="auto">
          <a:xfrm>
            <a:off x="-1136543" y="5587194"/>
            <a:ext cx="2877420" cy="126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A8EBA4E-9B04-4B64-A7E7-491DB68EED2B}"/>
              </a:ext>
            </a:extLst>
          </p:cNvPr>
          <p:cNvSpPr/>
          <p:nvPr/>
        </p:nvSpPr>
        <p:spPr>
          <a:xfrm>
            <a:off x="2253803" y="321972"/>
            <a:ext cx="6581104" cy="553791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LAND FUND OF SMOLEVICHI REGION</a:t>
            </a:r>
            <a:endParaRPr lang="ru-RU" sz="2400" b="1" dirty="0"/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72349AA4-52E2-41BB-B482-3C731307B02A}"/>
              </a:ext>
            </a:extLst>
          </p:cNvPr>
          <p:cNvSpPr/>
          <p:nvPr/>
        </p:nvSpPr>
        <p:spPr>
          <a:xfrm>
            <a:off x="1944710" y="1148380"/>
            <a:ext cx="6784937" cy="553791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 </a:t>
            </a:r>
            <a:r>
              <a:rPr lang="en-US" sz="2400" b="1" dirty="0"/>
              <a:t>AGRICULTURAL LAND</a:t>
            </a:r>
            <a:r>
              <a:rPr lang="ru-RU" sz="2400" b="1" dirty="0"/>
              <a:t> – 69,65 </a:t>
            </a:r>
            <a:r>
              <a:rPr lang="en-US" sz="2400" b="1" dirty="0"/>
              <a:t>thousand hectares</a:t>
            </a:r>
            <a:endParaRPr lang="ru-RU" sz="2400" b="1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D1E7D63-F7AD-421F-91D9-67A16D89F3DE}"/>
              </a:ext>
            </a:extLst>
          </p:cNvPr>
          <p:cNvGrpSpPr/>
          <p:nvPr/>
        </p:nvGrpSpPr>
        <p:grpSpPr>
          <a:xfrm>
            <a:off x="2436663" y="1702171"/>
            <a:ext cx="2593731" cy="1338079"/>
            <a:chOff x="2436663" y="1702171"/>
            <a:chExt cx="2593731" cy="1338079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BBFB0414-B7C2-41CF-B3E1-7020772892B5}"/>
                </a:ext>
              </a:extLst>
            </p:cNvPr>
            <p:cNvSpPr/>
            <p:nvPr/>
          </p:nvSpPr>
          <p:spPr>
            <a:xfrm>
              <a:off x="2436663" y="2022819"/>
              <a:ext cx="2593731" cy="101743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ARABLE LAND</a:t>
              </a:r>
              <a:r>
                <a:rPr lang="ru-RU" sz="2000" dirty="0"/>
                <a:t>– 57,25 </a:t>
              </a:r>
              <a:r>
                <a:rPr lang="en-US" sz="2000" dirty="0"/>
                <a:t>thousand hectares</a:t>
              </a:r>
              <a:endParaRPr lang="ru-RU" sz="2000" dirty="0"/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813938ED-40C8-46B4-BEC1-790824481D06}"/>
                </a:ext>
              </a:extLst>
            </p:cNvPr>
            <p:cNvCxnSpPr>
              <a:endCxn id="4" idx="0"/>
            </p:cNvCxnSpPr>
            <p:nvPr/>
          </p:nvCxnSpPr>
          <p:spPr>
            <a:xfrm flipH="1">
              <a:off x="3733529" y="1702171"/>
              <a:ext cx="907752" cy="320648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D0D4CE5-4120-4E04-B675-7C221F2E6C0E}"/>
              </a:ext>
            </a:extLst>
          </p:cNvPr>
          <p:cNvGrpSpPr/>
          <p:nvPr/>
        </p:nvGrpSpPr>
        <p:grpSpPr>
          <a:xfrm>
            <a:off x="5685155" y="1682664"/>
            <a:ext cx="2593731" cy="1366962"/>
            <a:chOff x="5685155" y="1682664"/>
            <a:chExt cx="2593731" cy="1366962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9CAA441E-4D49-40D1-A018-2E11A27C5585}"/>
                </a:ext>
              </a:extLst>
            </p:cNvPr>
            <p:cNvSpPr/>
            <p:nvPr/>
          </p:nvSpPr>
          <p:spPr>
            <a:xfrm>
              <a:off x="5685155" y="2032195"/>
              <a:ext cx="2593731" cy="101743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MEADOW LAND </a:t>
              </a:r>
              <a:r>
                <a:rPr lang="ru-RU" sz="2000" dirty="0"/>
                <a:t>– 11,8 </a:t>
              </a:r>
              <a:r>
                <a:rPr lang="en-US" sz="2000" dirty="0"/>
                <a:t>thousand hectares</a:t>
              </a:r>
              <a:endParaRPr lang="ru-RU" sz="2000" dirty="0"/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09D40DDB-E923-4AB3-9F97-7498D59DD995}"/>
                </a:ext>
              </a:extLst>
            </p:cNvPr>
            <p:cNvCxnSpPr>
              <a:endCxn id="35" idx="0"/>
            </p:cNvCxnSpPr>
            <p:nvPr/>
          </p:nvCxnSpPr>
          <p:spPr>
            <a:xfrm>
              <a:off x="5988676" y="1682664"/>
              <a:ext cx="993345" cy="349531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C4E3D666-82E0-462A-958C-2BB0135F4558}"/>
              </a:ext>
            </a:extLst>
          </p:cNvPr>
          <p:cNvSpPr/>
          <p:nvPr/>
        </p:nvSpPr>
        <p:spPr>
          <a:xfrm>
            <a:off x="1944710" y="3286023"/>
            <a:ext cx="6784937" cy="553791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FOREST LAND</a:t>
            </a:r>
            <a:r>
              <a:rPr lang="ru-RU" sz="2400" b="1" dirty="0"/>
              <a:t>– 46,97 </a:t>
            </a:r>
            <a:r>
              <a:rPr lang="en-US" sz="2400" b="1" dirty="0"/>
              <a:t>thousand hectares</a:t>
            </a:r>
            <a:endParaRPr lang="ru-RU" sz="2400" b="1" dirty="0"/>
          </a:p>
        </p:txBody>
      </p:sp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B9ACE98C-2E3C-4778-9ED3-9C8CDF97046B}"/>
              </a:ext>
            </a:extLst>
          </p:cNvPr>
          <p:cNvSpPr/>
          <p:nvPr/>
        </p:nvSpPr>
        <p:spPr>
          <a:xfrm>
            <a:off x="1944709" y="4796756"/>
            <a:ext cx="6784937" cy="553791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UNUSED LAND</a:t>
            </a:r>
            <a:r>
              <a:rPr lang="ru-RU" sz="2400" b="1" dirty="0"/>
              <a:t>– 6,95 </a:t>
            </a:r>
            <a:r>
              <a:rPr lang="en-US" sz="2400" b="1" dirty="0"/>
              <a:t>thousand hectares</a:t>
            </a:r>
            <a:endParaRPr lang="ru-RU" sz="2400" b="1" dirty="0"/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E284F093-78B7-485F-B9AB-712B90CA2858}"/>
              </a:ext>
            </a:extLst>
          </p:cNvPr>
          <p:cNvSpPr/>
          <p:nvPr/>
        </p:nvSpPr>
        <p:spPr>
          <a:xfrm>
            <a:off x="1944709" y="4046128"/>
            <a:ext cx="6784937" cy="553791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LAND UNDER SWAMPS </a:t>
            </a:r>
            <a:r>
              <a:rPr lang="ru-RU" sz="2400" b="1" dirty="0"/>
              <a:t>– 1,05 </a:t>
            </a:r>
            <a:r>
              <a:rPr lang="en-US" sz="2400" b="1" dirty="0"/>
              <a:t>thousand hectares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72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s://xn--j1ad5aza.xn--p1ai/img/11228007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6" name="Picture 32" descr="https://im0-tub-by.yandex.net/i?id=7abc3ad9dffbbb5db2d45c217c25cae5-l&amp;n=1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4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529" y="5796861"/>
            <a:ext cx="1815504" cy="111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fotobel.by/images/smolevichi/smolevichi_24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13" b="84177" l="51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1" t="10375" b="7333"/>
          <a:stretch/>
        </p:blipFill>
        <p:spPr bwMode="auto">
          <a:xfrm>
            <a:off x="5024913" y="5411043"/>
            <a:ext cx="4205269" cy="177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avatars.mds.yandex.net/get-pdb/199965/e3460cc6-1965-4fb3-adb4-17baa307baa1/s1200?webp=false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667" l="1375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58" y="5426327"/>
            <a:ext cx="2593731" cy="15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tatic.tildacdn.com/tild3462-6463-4737-b435-626363363130/0_58944_ca023353_XXX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938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684" t="1518" r="17385" b="28070"/>
          <a:stretch/>
        </p:blipFill>
        <p:spPr bwMode="auto">
          <a:xfrm>
            <a:off x="-1136543" y="5587194"/>
            <a:ext cx="2877420" cy="126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E8BB976-612C-44B0-9EB1-58E02C4718E7}"/>
              </a:ext>
            </a:extLst>
          </p:cNvPr>
          <p:cNvSpPr/>
          <p:nvPr/>
        </p:nvSpPr>
        <p:spPr>
          <a:xfrm>
            <a:off x="2279562" y="160338"/>
            <a:ext cx="6465194" cy="77982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PERSONNEL</a:t>
            </a:r>
            <a:r>
              <a:rPr lang="ru-RU" sz="2400" b="1" dirty="0"/>
              <a:t> </a:t>
            </a:r>
            <a:r>
              <a:rPr lang="en-US" sz="2400" b="1" dirty="0"/>
              <a:t>POTENTIAL OF</a:t>
            </a:r>
            <a:r>
              <a:rPr lang="ru-RU" sz="2400" b="1" dirty="0"/>
              <a:t> </a:t>
            </a:r>
            <a:r>
              <a:rPr lang="en-US" sz="2400" b="1" dirty="0"/>
              <a:t>SMOLEVICHI REGION</a:t>
            </a:r>
            <a:endParaRPr lang="ru-RU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8C83FA-074D-4D4A-AD97-CF0D5D949555}"/>
              </a:ext>
            </a:extLst>
          </p:cNvPr>
          <p:cNvSpPr txBox="1"/>
          <p:nvPr/>
        </p:nvSpPr>
        <p:spPr>
          <a:xfrm>
            <a:off x="1406027" y="1196484"/>
            <a:ext cx="7003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Population as of January 1, 202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3 – </a:t>
            </a:r>
            <a:r>
              <a:rPr lang="ru-RU" sz="2400" b="1" i="1" dirty="0">
                <a:solidFill>
                  <a:srgbClr val="C00000"/>
                </a:solidFill>
              </a:rPr>
              <a:t>54627 </a:t>
            </a:r>
            <a:r>
              <a:rPr lang="en-US" sz="2400" b="1" i="1" dirty="0">
                <a:solidFill>
                  <a:srgbClr val="C00000"/>
                </a:solidFill>
              </a:rPr>
              <a:t>people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including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72E73E-0B9B-4ECE-8761-090A0F071E9C}"/>
              </a:ext>
            </a:extLst>
          </p:cNvPr>
          <p:cNvSpPr txBox="1"/>
          <p:nvPr/>
        </p:nvSpPr>
        <p:spPr>
          <a:xfrm>
            <a:off x="2700116" y="2036122"/>
            <a:ext cx="636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urban population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ru-RU" sz="2400" b="1" i="1" dirty="0">
                <a:solidFill>
                  <a:srgbClr val="C00000"/>
                </a:solidFill>
              </a:rPr>
              <a:t>22959 </a:t>
            </a:r>
            <a:r>
              <a:rPr lang="en-US" sz="2400" b="1" i="1" dirty="0">
                <a:solidFill>
                  <a:srgbClr val="C00000"/>
                </a:solidFill>
              </a:rPr>
              <a:t>people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E19DE1-11D9-4B6E-8255-54746AF8F7C4}"/>
              </a:ext>
            </a:extLst>
          </p:cNvPr>
          <p:cNvSpPr txBox="1"/>
          <p:nvPr/>
        </p:nvSpPr>
        <p:spPr>
          <a:xfrm>
            <a:off x="2700115" y="2509184"/>
            <a:ext cx="636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rural population </a:t>
            </a:r>
            <a:r>
              <a:rPr lang="ru-RU" sz="2400" b="1" i="1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ru-RU" sz="2400" b="1" i="1">
                <a:solidFill>
                  <a:srgbClr val="C00000"/>
                </a:solidFill>
              </a:rPr>
              <a:t>31668 </a:t>
            </a:r>
            <a:r>
              <a:rPr lang="en-US" sz="2400" b="1" i="1" dirty="0">
                <a:solidFill>
                  <a:srgbClr val="C00000"/>
                </a:solidFill>
              </a:rPr>
              <a:t>people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765111-5BC8-4BBF-B5C5-ED6591003947}"/>
              </a:ext>
            </a:extLst>
          </p:cNvPr>
          <p:cNvSpPr txBox="1"/>
          <p:nvPr/>
        </p:nvSpPr>
        <p:spPr>
          <a:xfrm>
            <a:off x="1406027" y="2975156"/>
            <a:ext cx="700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Labor force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ru-RU" sz="2400" b="1" i="1" dirty="0">
                <a:solidFill>
                  <a:srgbClr val="C00000"/>
                </a:solidFill>
              </a:rPr>
              <a:t>27885 </a:t>
            </a:r>
            <a:r>
              <a:rPr lang="en-US" sz="2400" b="1" i="1" dirty="0" err="1">
                <a:solidFill>
                  <a:srgbClr val="C00000"/>
                </a:solidFill>
              </a:rPr>
              <a:t>pepople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including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414CEB-84FF-48FB-ACF5-BA42A04914CD}"/>
              </a:ext>
            </a:extLst>
          </p:cNvPr>
          <p:cNvSpPr txBox="1"/>
          <p:nvPr/>
        </p:nvSpPr>
        <p:spPr>
          <a:xfrm>
            <a:off x="2700116" y="3452552"/>
            <a:ext cx="6443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male labor force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ru-RU" sz="2400" b="1" i="1" dirty="0">
                <a:solidFill>
                  <a:srgbClr val="C00000"/>
                </a:solidFill>
              </a:rPr>
              <a:t>14414 </a:t>
            </a:r>
            <a:r>
              <a:rPr lang="en-US" sz="2400" b="1" i="1" dirty="0">
                <a:solidFill>
                  <a:srgbClr val="C00000"/>
                </a:solidFill>
              </a:rPr>
              <a:t>people</a:t>
            </a:r>
            <a:r>
              <a:rPr lang="ru-RU" sz="2400" b="1" i="1" dirty="0">
                <a:solidFill>
                  <a:srgbClr val="C0000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female labor force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ru-RU" sz="2400" b="1" i="1" dirty="0">
                <a:solidFill>
                  <a:srgbClr val="C00000"/>
                </a:solidFill>
              </a:rPr>
              <a:t>13471 </a:t>
            </a:r>
            <a:r>
              <a:rPr lang="en-US" sz="2400" b="1" i="1" dirty="0">
                <a:solidFill>
                  <a:srgbClr val="C00000"/>
                </a:solidFill>
              </a:rPr>
              <a:t>people</a:t>
            </a:r>
            <a:r>
              <a:rPr lang="ru-RU" sz="2400" b="1" i="1" dirty="0">
                <a:solidFill>
                  <a:srgbClr val="C0000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with higher education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ru-RU" sz="2400" b="1" i="1" dirty="0">
                <a:solidFill>
                  <a:srgbClr val="C00000"/>
                </a:solidFill>
              </a:rPr>
              <a:t>6927 </a:t>
            </a:r>
            <a:r>
              <a:rPr lang="en-US" sz="2400" b="1" i="1" dirty="0">
                <a:solidFill>
                  <a:srgbClr val="C00000"/>
                </a:solidFill>
              </a:rPr>
              <a:t>people</a:t>
            </a:r>
            <a:r>
              <a:rPr lang="ru-RU" sz="2400" b="1" i="1" dirty="0">
                <a:solidFill>
                  <a:srgbClr val="C0000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with secondary vocational educational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ru-RU" sz="2400" b="1" i="1" dirty="0">
                <a:solidFill>
                  <a:srgbClr val="C00000"/>
                </a:solidFill>
              </a:rPr>
              <a:t>11839 </a:t>
            </a:r>
            <a:r>
              <a:rPr lang="en-US" sz="2400" b="1" i="1" dirty="0">
                <a:solidFill>
                  <a:srgbClr val="C00000"/>
                </a:solidFill>
              </a:rPr>
              <a:t>people.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1562</TotalTime>
  <Words>126</Words>
  <Application>Microsoft Office PowerPoint</Application>
  <PresentationFormat>Экран (4:3)</PresentationFormat>
  <Paragraphs>23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Resources of Smolevichi  region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Сергей Леонидович Михейчик</cp:lastModifiedBy>
  <cp:revision>141</cp:revision>
  <dcterms:created xsi:type="dcterms:W3CDTF">2018-09-04T12:10:47Z</dcterms:created>
  <dcterms:modified xsi:type="dcterms:W3CDTF">2023-06-23T11:39:30Z</dcterms:modified>
  <cp:contentStatus/>
</cp:coreProperties>
</file>