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1" r:id="rId7"/>
    <p:sldId id="260" r:id="rId8"/>
    <p:sldId id="267" r:id="rId9"/>
    <p:sldId id="263" r:id="rId10"/>
    <p:sldId id="268" r:id="rId11"/>
    <p:sldId id="274" r:id="rId12"/>
    <p:sldId id="27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115" d="100"/>
          <a:sy n="115" d="100"/>
        </p:scale>
        <p:origin x="43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t>23.06.2023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4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9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5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0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3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6.png"/><Relationship Id="rId26" Type="http://schemas.openxmlformats.org/officeDocument/2006/relationships/image" Target="../media/image46.jpeg"/><Relationship Id="rId3" Type="http://schemas.openxmlformats.org/officeDocument/2006/relationships/image" Target="../media/image30.jpg"/><Relationship Id="rId21" Type="http://schemas.openxmlformats.org/officeDocument/2006/relationships/image" Target="../media/image43.png"/><Relationship Id="rId34" Type="http://schemas.microsoft.com/office/2007/relationships/hdphoto" Target="../media/hdphoto16.wdp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5" Type="http://schemas.microsoft.com/office/2007/relationships/hdphoto" Target="../media/hdphoto12.wdp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jpeg"/><Relationship Id="rId20" Type="http://schemas.openxmlformats.org/officeDocument/2006/relationships/image" Target="../media/image42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image" Target="../media/image45.png"/><Relationship Id="rId32" Type="http://schemas.microsoft.com/office/2007/relationships/hdphoto" Target="../media/hdphoto15.wdp"/><Relationship Id="rId5" Type="http://schemas.microsoft.com/office/2007/relationships/hdphoto" Target="../media/hdphoto8.wdp"/><Relationship Id="rId15" Type="http://schemas.openxmlformats.org/officeDocument/2006/relationships/image" Target="../media/image39.jpeg"/><Relationship Id="rId23" Type="http://schemas.openxmlformats.org/officeDocument/2006/relationships/image" Target="../media/image44.jpg"/><Relationship Id="rId28" Type="http://schemas.openxmlformats.org/officeDocument/2006/relationships/image" Target="../media/image47.jpeg"/><Relationship Id="rId10" Type="http://schemas.microsoft.com/office/2007/relationships/hdphoto" Target="../media/hdphoto9.wdp"/><Relationship Id="rId19" Type="http://schemas.microsoft.com/office/2007/relationships/hdphoto" Target="../media/hdphoto2.wdp"/><Relationship Id="rId31" Type="http://schemas.openxmlformats.org/officeDocument/2006/relationships/image" Target="../media/image4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microsoft.com/office/2007/relationships/hdphoto" Target="../media/hdphoto10.wdp"/><Relationship Id="rId22" Type="http://schemas.microsoft.com/office/2007/relationships/hdphoto" Target="../media/hdphoto11.wdp"/><Relationship Id="rId27" Type="http://schemas.microsoft.com/office/2007/relationships/hdphoto" Target="../media/hdphoto13.wdp"/><Relationship Id="rId30" Type="http://schemas.openxmlformats.org/officeDocument/2006/relationships/image" Target="../media/image48.jpeg"/><Relationship Id="rId35" Type="http://schemas.openxmlformats.org/officeDocument/2006/relationships/image" Target="../media/image51.jpe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теклянные стены здания и небо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1235681"/>
            <a:ext cx="10510754" cy="2281355"/>
          </a:xfrm>
        </p:spPr>
        <p:txBody>
          <a:bodyPr rtlCol="0"/>
          <a:lstStyle/>
          <a:p>
            <a:pPr rtl="0"/>
            <a:r>
              <a:rPr lang="ru-RU" dirty="0"/>
              <a:t>Смолевичский район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421" y="3429000"/>
            <a:ext cx="10090287" cy="1101897"/>
          </a:xfrm>
        </p:spPr>
        <p:txBody>
          <a:bodyPr rtlCol="0"/>
          <a:lstStyle/>
          <a:p>
            <a:pPr rtl="0"/>
            <a:r>
              <a:rPr lang="ru-RU" b="1" dirty="0"/>
              <a:t>ИНФРАСТРУКТУРА</a:t>
            </a:r>
          </a:p>
        </p:txBody>
      </p:sp>
      <p:pic>
        <p:nvPicPr>
          <p:cNvPr id="2052" name="Picture 4" descr="https://upload.wikimedia.org/wikipedia/commons/thumb/c/cc/Flag_of_Smalavi%C4%8Dy.svg/1200px-Flag_of_Smalavi%C4%8D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6" y="4810390"/>
            <a:ext cx="3597820" cy="179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7" y="30119"/>
            <a:ext cx="7818121" cy="782638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ХАРАКТЕРИСТИКИ РАЙОНА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322218" y="1036081"/>
            <a:ext cx="6069874" cy="612479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Площадь района – 137,9 тысяч гектар</a:t>
            </a:r>
            <a:endParaRPr lang="ru-RU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73249" y="4911083"/>
            <a:ext cx="535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Население района – 53,1 тысяч человек,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22218" y="1767252"/>
            <a:ext cx="6069873" cy="62284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Площадь сельскохозяйственных угодий – </a:t>
            </a:r>
          </a:p>
          <a:p>
            <a:r>
              <a:rPr lang="ru-RU" b="1" dirty="0"/>
              <a:t>64,2 тысяч гектар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7D7EA0-DF23-B1A3-8FEB-4D2FE840CDE3}"/>
              </a:ext>
            </a:extLst>
          </p:cNvPr>
          <p:cNvGrpSpPr/>
          <p:nvPr/>
        </p:nvGrpSpPr>
        <p:grpSpPr>
          <a:xfrm>
            <a:off x="582116" y="5986179"/>
            <a:ext cx="3470360" cy="498241"/>
            <a:chOff x="1448203" y="5423257"/>
            <a:chExt cx="2833401" cy="28172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48203" y="5423257"/>
              <a:ext cx="1970499" cy="28171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69% из них экономически активное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18702" y="5423257"/>
              <a:ext cx="862902" cy="2817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ятиугольник 13"/>
          <p:cNvSpPr/>
          <p:nvPr/>
        </p:nvSpPr>
        <p:spPr>
          <a:xfrm>
            <a:off x="322218" y="2439119"/>
            <a:ext cx="6069873" cy="934485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Годовой объем производства валовой продукции сельского хозяйства – 475 млн. рублей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22217" y="3457957"/>
            <a:ext cx="6069874" cy="58166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Годовой объем промышленного производства – </a:t>
            </a:r>
          </a:p>
          <a:p>
            <a:r>
              <a:rPr lang="ru-RU" b="1" dirty="0"/>
              <a:t>2 млрд. рублей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22218" y="4205319"/>
            <a:ext cx="6069873" cy="642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Годовой объем экспорта товаров и услуг – </a:t>
            </a:r>
          </a:p>
          <a:p>
            <a:r>
              <a:rPr lang="ru-RU" b="1" dirty="0"/>
              <a:t>380 млн. долларов США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00E4DE7-1E48-6C81-7C1B-DABE3AB8894D}"/>
              </a:ext>
            </a:extLst>
          </p:cNvPr>
          <p:cNvGrpSpPr/>
          <p:nvPr/>
        </p:nvGrpSpPr>
        <p:grpSpPr>
          <a:xfrm>
            <a:off x="573249" y="5183002"/>
            <a:ext cx="3554128" cy="739806"/>
            <a:chOff x="1403644" y="4741054"/>
            <a:chExt cx="2917169" cy="6143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CA28586B-E2AA-27E6-C400-FF8039FC6E86}"/>
                </a:ext>
              </a:extLst>
            </p:cNvPr>
            <p:cNvGrpSpPr/>
            <p:nvPr/>
          </p:nvGrpSpPr>
          <p:grpSpPr>
            <a:xfrm>
              <a:off x="1403644" y="4741054"/>
              <a:ext cx="2648832" cy="614353"/>
              <a:chOff x="1403644" y="4741054"/>
              <a:chExt cx="2648832" cy="614353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403644" y="4741054"/>
                <a:ext cx="2648832" cy="605977"/>
                <a:chOff x="1257084" y="2649906"/>
                <a:chExt cx="2648832" cy="605977"/>
              </a:xfrm>
            </p:grpSpPr>
            <p:pic>
              <p:nvPicPr>
                <p:cNvPr id="24" name="Picture 2" descr="https://ya-webdesign.com/images/black-and-white-human-png-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31" r="23707"/>
                <a:stretch/>
              </p:blipFill>
              <p:spPr bwMode="auto">
                <a:xfrm>
                  <a:off x="1257084" y="2662510"/>
                  <a:ext cx="307732" cy="5933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" descr="https://ya-webdesign.com/images/black-and-white-human-png-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31" r="23707"/>
                <a:stretch/>
              </p:blipFill>
              <p:spPr bwMode="auto">
                <a:xfrm>
                  <a:off x="1564816" y="2662509"/>
                  <a:ext cx="307732" cy="5933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https://ya-webdesign.com/images/black-and-white-human-png-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31" r="23707"/>
                <a:stretch/>
              </p:blipFill>
              <p:spPr bwMode="auto">
                <a:xfrm>
                  <a:off x="1857786" y="2662508"/>
                  <a:ext cx="307732" cy="5933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" descr="https://ya-webdesign.com/images/black-and-white-human-png-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31" r="23707"/>
                <a:stretch/>
              </p:blipFill>
              <p:spPr bwMode="auto">
                <a:xfrm>
                  <a:off x="2165518" y="2662508"/>
                  <a:ext cx="307732" cy="5933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https://ya-webdesign.com/images/black-and-white-human-png-1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431" r="23707"/>
                <a:stretch/>
              </p:blipFill>
              <p:spPr bwMode="auto">
                <a:xfrm>
                  <a:off x="2473250" y="2649906"/>
                  <a:ext cx="307732" cy="5933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37" r="24391"/>
                <a:stretch/>
              </p:blipFill>
              <p:spPr bwMode="auto">
                <a:xfrm>
                  <a:off x="3344866" y="2679263"/>
                  <a:ext cx="280525" cy="5670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37" r="24391"/>
                <a:stretch/>
              </p:blipFill>
              <p:spPr bwMode="auto">
                <a:xfrm>
                  <a:off x="3625391" y="2679262"/>
                  <a:ext cx="280525" cy="5670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2" name="Picture 2" descr="https://ya-webdesign.com/images/black-and-white-human-png-1.png">
                <a:extLst>
                  <a:ext uri="{FF2B5EF4-FFF2-40B4-BE49-F238E27FC236}">
                    <a16:creationId xmlns:a16="http://schemas.microsoft.com/office/drawing/2014/main" id="{E0352CE7-E1F8-4242-6E5E-CAC85F046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2888148" y="4753656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ya-webdesign.com/images/black-and-white-human-png-1.png">
                <a:extLst>
                  <a:ext uri="{FF2B5EF4-FFF2-40B4-BE49-F238E27FC236}">
                    <a16:creationId xmlns:a16="http://schemas.microsoft.com/office/drawing/2014/main" id="{033E01A2-7A82-45E6-CACB-1B509CB33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31" r="23707"/>
              <a:stretch/>
            </p:blipFill>
            <p:spPr bwMode="auto">
              <a:xfrm>
                <a:off x="3176183" y="4762034"/>
                <a:ext cx="307732" cy="59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B537FA1-4332-E379-0247-41468F5EFE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4391"/>
            <a:stretch/>
          </p:blipFill>
          <p:spPr bwMode="auto">
            <a:xfrm>
              <a:off x="4040288" y="4753656"/>
              <a:ext cx="280525" cy="59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7C4156-5437-2418-74FE-8FF42272C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-87804"/>
            <a:ext cx="6118007" cy="67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EAB8E6-95BE-CE71-3CD7-56889DBC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6679" y="4133222"/>
            <a:ext cx="2571910" cy="28412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482B8F-95C5-2B16-7372-8B8B69EAD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559" y="551438"/>
            <a:ext cx="3903499" cy="488495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0" y="1"/>
            <a:ext cx="10280822" cy="807307"/>
          </a:xfrm>
        </p:spPr>
        <p:txBody>
          <a:bodyPr rtlCol="0">
            <a:normAutofit/>
          </a:bodyPr>
          <a:lstStyle/>
          <a:p>
            <a:pPr rtl="0"/>
            <a:r>
              <a:rPr lang="ru-RU" sz="3200" noProof="1"/>
              <a:t>ТРАСПОРТНАЯ ИНФРАСТРУКТУРА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 rtl="0"/>
              <a:t>3</a:t>
            </a:fld>
            <a:endParaRPr lang="ru-RU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798E8-24FB-7AE9-6FDE-9554A410DFC7}"/>
              </a:ext>
            </a:extLst>
          </p:cNvPr>
          <p:cNvSpPr txBox="1"/>
          <p:nvPr/>
        </p:nvSpPr>
        <p:spPr>
          <a:xfrm>
            <a:off x="1716395" y="1783015"/>
            <a:ext cx="716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Через район проходят автомагистрали М1(Е30), Р53, Р59</a:t>
            </a:r>
          </a:p>
          <a:p>
            <a:r>
              <a:rPr lang="ru-RU" b="1" dirty="0">
                <a:solidFill>
                  <a:schemeClr val="bg1"/>
                </a:solidFill>
              </a:rPr>
              <a:t>Р69 и Р80</a:t>
            </a:r>
          </a:p>
        </p:txBody>
      </p:sp>
      <p:pic>
        <p:nvPicPr>
          <p:cNvPr id="10" name="Picture 8" descr="https://xn--j1ad5aza.xn--p1ai/img/11228007/image.png">
            <a:extLst>
              <a:ext uri="{FF2B5EF4-FFF2-40B4-BE49-F238E27FC236}">
                <a16:creationId xmlns:a16="http://schemas.microsoft.com/office/drawing/2014/main" id="{61744563-F511-E384-DB11-94E5BEE1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4779">
            <a:off x="7840319" y="3859499"/>
            <a:ext cx="3617038" cy="6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upload.wikimedia.org/wikipedia/commons/thumb/d/de/Hinweiszeichen_8a.svg/960px-Hinweiszeichen_8a.svg.png">
            <a:extLst>
              <a:ext uri="{FF2B5EF4-FFF2-40B4-BE49-F238E27FC236}">
                <a16:creationId xmlns:a16="http://schemas.microsoft.com/office/drawing/2014/main" id="{F2CB8B7D-A492-713C-DC0D-55DD4AA4D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851" r="10104" b="9237"/>
          <a:stretch/>
        </p:blipFill>
        <p:spPr bwMode="auto">
          <a:xfrm>
            <a:off x="746634" y="1274435"/>
            <a:ext cx="969761" cy="114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F43262-1938-4388-9E27-03F92027AA60}"/>
              </a:ext>
            </a:extLst>
          </p:cNvPr>
          <p:cNvSpPr txBox="1"/>
          <p:nvPr/>
        </p:nvSpPr>
        <p:spPr>
          <a:xfrm>
            <a:off x="1912515" y="3233221"/>
            <a:ext cx="645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Территорию района пересекает железная дорога Минск-Москва-Брест-Западная Европа</a:t>
            </a:r>
          </a:p>
        </p:txBody>
      </p:sp>
      <p:pic>
        <p:nvPicPr>
          <p:cNvPr id="17" name="Picture 16" descr="http://maksoft-optima.ru/upload/iblock/b4e/freight-train-clipart-cargo-train-QpABer-clipart.png">
            <a:extLst>
              <a:ext uri="{FF2B5EF4-FFF2-40B4-BE49-F238E27FC236}">
                <a16:creationId xmlns:a16="http://schemas.microsoft.com/office/drawing/2014/main" id="{9A32AF4B-7289-F866-437A-2F66944F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" y="2974622"/>
            <a:ext cx="1710752" cy="10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A37511-F62A-4D43-55EF-36962B77211D}"/>
              </a:ext>
            </a:extLst>
          </p:cNvPr>
          <p:cNvSpPr txBox="1"/>
          <p:nvPr/>
        </p:nvSpPr>
        <p:spPr>
          <a:xfrm>
            <a:off x="2013468" y="4596634"/>
            <a:ext cx="5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 юге района располагается Национальный аэропорт «Минск»</a:t>
            </a:r>
          </a:p>
        </p:txBody>
      </p:sp>
      <p:pic>
        <p:nvPicPr>
          <p:cNvPr id="19" name="Picture 18" descr="https://upload.wikimedia.org/wikipedia/commons/0/00/%D0%90%D1%8D%D1%80%D0%BE%D0%BF%D0%BE%D1%80%D1%82_%D0%9C%D0%B8%D0%BD%D1%81%D0%BA.png">
            <a:extLst>
              <a:ext uri="{FF2B5EF4-FFF2-40B4-BE49-F238E27FC236}">
                <a16:creationId xmlns:a16="http://schemas.microsoft.com/office/drawing/2014/main" id="{76594E50-4D01-10AF-214F-170BB866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0"/>
          <a:stretch/>
        </p:blipFill>
        <p:spPr bwMode="auto">
          <a:xfrm>
            <a:off x="409669" y="4256033"/>
            <a:ext cx="1670869" cy="14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07975" y="214667"/>
            <a:ext cx="7812619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АГРОПРОМЫШЛЕННЫЙ КОМПЛЕКС РАЙОНА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61C7EEE7-08F2-0802-2FEA-B946CB9FC228}"/>
              </a:ext>
            </a:extLst>
          </p:cNvPr>
          <p:cNvSpPr/>
          <p:nvPr/>
        </p:nvSpPr>
        <p:spPr>
          <a:xfrm>
            <a:off x="882637" y="1327735"/>
            <a:ext cx="4342505" cy="6179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9 сельскохозяйственных организаций</a:t>
            </a:r>
            <a:endParaRPr lang="ru-BY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id="{2BFD2263-855D-7F5F-14F8-D7261E1AD0DD}"/>
              </a:ext>
            </a:extLst>
          </p:cNvPr>
          <p:cNvSpPr/>
          <p:nvPr/>
        </p:nvSpPr>
        <p:spPr>
          <a:xfrm>
            <a:off x="5617158" y="1327735"/>
            <a:ext cx="4328031" cy="617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44 крестьянских (фермерских) хозяйства</a:t>
            </a:r>
            <a:endParaRPr lang="ru-BY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Стрелка: пятиугольник 8">
            <a:extLst>
              <a:ext uri="{FF2B5EF4-FFF2-40B4-BE49-F238E27FC236}">
                <a16:creationId xmlns:a16="http://schemas.microsoft.com/office/drawing/2014/main" id="{16252C59-4E67-3A89-3B4A-0952BFF8736D}"/>
              </a:ext>
            </a:extLst>
          </p:cNvPr>
          <p:cNvSpPr/>
          <p:nvPr/>
        </p:nvSpPr>
        <p:spPr>
          <a:xfrm>
            <a:off x="882637" y="2232062"/>
            <a:ext cx="4475169" cy="686456"/>
          </a:xfrm>
          <a:prstGeom prst="homePlate">
            <a:avLst/>
          </a:prstGeom>
          <a:solidFill>
            <a:schemeClr val="accent6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25% производства скота и птицы </a:t>
            </a:r>
          </a:p>
          <a:p>
            <a:r>
              <a:rPr lang="ru-RU" sz="1600" b="1" dirty="0"/>
              <a:t>в Минской области</a:t>
            </a:r>
          </a:p>
        </p:txBody>
      </p:sp>
      <p:sp>
        <p:nvSpPr>
          <p:cNvPr id="17" name="Стрелка: пятиугольник 9">
            <a:extLst>
              <a:ext uri="{FF2B5EF4-FFF2-40B4-BE49-F238E27FC236}">
                <a16:creationId xmlns:a16="http://schemas.microsoft.com/office/drawing/2014/main" id="{B691786A-C3A6-59CF-549D-D3FC8273A47B}"/>
              </a:ext>
            </a:extLst>
          </p:cNvPr>
          <p:cNvSpPr/>
          <p:nvPr/>
        </p:nvSpPr>
        <p:spPr>
          <a:xfrm>
            <a:off x="889311" y="3118326"/>
            <a:ext cx="3517226" cy="679268"/>
          </a:xfrm>
          <a:prstGeom prst="homePlate">
            <a:avLst/>
          </a:prstGeom>
          <a:solidFill>
            <a:schemeClr val="accent6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5% производства молока </a:t>
            </a:r>
          </a:p>
          <a:p>
            <a:r>
              <a:rPr lang="ru-RU" sz="1600" b="1" dirty="0"/>
              <a:t>в Минской области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8A3326F-A68A-D027-53FC-A64DA0135101}"/>
              </a:ext>
            </a:extLst>
          </p:cNvPr>
          <p:cNvCxnSpPr>
            <a:cxnSpLocks/>
          </p:cNvCxnSpPr>
          <p:nvPr/>
        </p:nvCxnSpPr>
        <p:spPr>
          <a:xfrm flipH="1">
            <a:off x="7236823" y="2790773"/>
            <a:ext cx="1881052" cy="51255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F33DC8F3-35BB-95D5-BBF7-1AD95C9EF79C}"/>
              </a:ext>
            </a:extLst>
          </p:cNvPr>
          <p:cNvSpPr/>
          <p:nvPr/>
        </p:nvSpPr>
        <p:spPr>
          <a:xfrm>
            <a:off x="4501606" y="3315378"/>
            <a:ext cx="3157436" cy="752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сбор 113,8 тыс. тонн зерновых и зернобобовых</a:t>
            </a:r>
            <a:endParaRPr lang="ru-BY" sz="1600" b="1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8960409-B4B5-4934-2642-555C160B029C}"/>
              </a:ext>
            </a:extLst>
          </p:cNvPr>
          <p:cNvCxnSpPr>
            <a:cxnSpLocks/>
          </p:cNvCxnSpPr>
          <p:nvPr/>
        </p:nvCxnSpPr>
        <p:spPr>
          <a:xfrm flipH="1">
            <a:off x="7529013" y="3484610"/>
            <a:ext cx="1419319" cy="811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48D416CC-830D-1AB6-AE70-6AB6C0A485A7}"/>
              </a:ext>
            </a:extLst>
          </p:cNvPr>
          <p:cNvSpPr/>
          <p:nvPr/>
        </p:nvSpPr>
        <p:spPr>
          <a:xfrm>
            <a:off x="4631635" y="4296038"/>
            <a:ext cx="3354385" cy="6215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 тыс. тонн картофеля в год</a:t>
            </a:r>
            <a:endParaRPr lang="ru-BY" sz="1600" b="1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0FF711D-A97A-E189-5067-3244916104D0}"/>
              </a:ext>
            </a:extLst>
          </p:cNvPr>
          <p:cNvCxnSpPr>
            <a:cxnSpLocks/>
          </p:cNvCxnSpPr>
          <p:nvPr/>
        </p:nvCxnSpPr>
        <p:spPr>
          <a:xfrm flipH="1">
            <a:off x="7986020" y="4088320"/>
            <a:ext cx="1313017" cy="1051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: скругленные противолежащие углы 34">
            <a:extLst>
              <a:ext uri="{FF2B5EF4-FFF2-40B4-BE49-F238E27FC236}">
                <a16:creationId xmlns:a16="http://schemas.microsoft.com/office/drawing/2014/main" id="{C2932C53-2782-B478-F2D0-7589CE66476B}"/>
              </a:ext>
            </a:extLst>
          </p:cNvPr>
          <p:cNvSpPr/>
          <p:nvPr/>
        </p:nvSpPr>
        <p:spPr>
          <a:xfrm>
            <a:off x="5843041" y="5139933"/>
            <a:ext cx="2998338" cy="6161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110 тыс. тонн молока в год</a:t>
            </a:r>
            <a:endParaRPr lang="ru-BY" sz="1600" b="1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F192286-112F-8FDF-64ED-A536890E44D2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9510133" y="4529124"/>
            <a:ext cx="444706" cy="1316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: скругленные противолежащие углы 52">
            <a:extLst>
              <a:ext uri="{FF2B5EF4-FFF2-40B4-BE49-F238E27FC236}">
                <a16:creationId xmlns:a16="http://schemas.microsoft.com/office/drawing/2014/main" id="{F738AF88-9B23-3D7D-61E1-DEA107AFA95B}"/>
              </a:ext>
            </a:extLst>
          </p:cNvPr>
          <p:cNvSpPr/>
          <p:nvPr/>
        </p:nvSpPr>
        <p:spPr>
          <a:xfrm>
            <a:off x="7959005" y="5845499"/>
            <a:ext cx="3102255" cy="6941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производство 120 тыс. тонн скота и птицы в год</a:t>
            </a:r>
            <a:endParaRPr lang="ru-BY" sz="16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793824" y="2085545"/>
            <a:ext cx="2699408" cy="2573541"/>
            <a:chOff x="8793824" y="2085541"/>
            <a:chExt cx="2699408" cy="2803658"/>
          </a:xfrm>
        </p:grpSpPr>
        <p:sp>
          <p:nvSpPr>
            <p:cNvPr id="18" name="Звезда: 32 точки 15">
              <a:extLst>
                <a:ext uri="{FF2B5EF4-FFF2-40B4-BE49-F238E27FC236}">
                  <a16:creationId xmlns:a16="http://schemas.microsoft.com/office/drawing/2014/main" id="{01ABE9CE-7D3D-0E28-69B6-4007DCE40F91}"/>
                </a:ext>
              </a:extLst>
            </p:cNvPr>
            <p:cNvSpPr/>
            <p:nvPr/>
          </p:nvSpPr>
          <p:spPr>
            <a:xfrm>
              <a:off x="8901298" y="2218640"/>
              <a:ext cx="2524348" cy="2670559"/>
            </a:xfrm>
            <a:prstGeom prst="star32">
              <a:avLst>
                <a:gd name="adj" fmla="val 48048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Валовые показатели</a:t>
              </a:r>
              <a:endParaRPr lang="ru-BY" b="1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29">
              <a:off x="8793824" y="2085541"/>
              <a:ext cx="2699408" cy="267254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99823" l="0" r="83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88" y="3809647"/>
            <a:ext cx="5422580" cy="332427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07975" y="214667"/>
            <a:ext cx="7812619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ПРОМЫШЛЕННЫЙ СЕКТОР РАЙОНА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BBDDFA-3024-1DEA-4D38-EECCEBAB8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02" y="1469759"/>
            <a:ext cx="2994132" cy="2295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2017AB-F424-644D-F2DF-CC5694451824}"/>
              </a:ext>
            </a:extLst>
          </p:cNvPr>
          <p:cNvSpPr txBox="1"/>
          <p:nvPr/>
        </p:nvSpPr>
        <p:spPr>
          <a:xfrm>
            <a:off x="4406584" y="2347069"/>
            <a:ext cx="416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333 предприятия </a:t>
            </a:r>
            <a:endParaRPr lang="ru-BY" sz="32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F75A16E-8865-932A-3FE7-E38913885435}"/>
              </a:ext>
            </a:extLst>
          </p:cNvPr>
          <p:cNvSpPr/>
          <p:nvPr/>
        </p:nvSpPr>
        <p:spPr>
          <a:xfrm>
            <a:off x="8204305" y="1348869"/>
            <a:ext cx="3230028" cy="2416880"/>
          </a:xfrm>
          <a:prstGeom prst="roundRect">
            <a:avLst/>
          </a:prstGeom>
          <a:ln w="76200">
            <a:solidFill>
              <a:schemeClr val="accent2"/>
            </a:solidFill>
          </a:ln>
          <a:effectLst>
            <a:reflection blurRad="6350" stA="38000" endPos="22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Объем производства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2 млрд. рублей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в год</a:t>
            </a:r>
            <a:endParaRPr lang="ru-BY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Прямоугольник: усеченные верхние углы 25">
            <a:extLst>
              <a:ext uri="{FF2B5EF4-FFF2-40B4-BE49-F238E27FC236}">
                <a16:creationId xmlns:a16="http://schemas.microsoft.com/office/drawing/2014/main" id="{EAC0640D-0478-60F5-7911-EBEDAC42212D}"/>
              </a:ext>
            </a:extLst>
          </p:cNvPr>
          <p:cNvSpPr/>
          <p:nvPr/>
        </p:nvSpPr>
        <p:spPr>
          <a:xfrm>
            <a:off x="4581939" y="3664715"/>
            <a:ext cx="3160644" cy="738320"/>
          </a:xfrm>
          <a:prstGeom prst="snip2SameRect">
            <a:avLst>
              <a:gd name="adj1" fmla="val 16667"/>
              <a:gd name="adj2" fmla="val 1504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КЛЮЧЕВЫЕ НАПРАВЛЕНИЯ</a:t>
            </a:r>
            <a:endParaRPr lang="ru-BY" sz="2000" b="1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520668" y="4033875"/>
            <a:ext cx="4061271" cy="709226"/>
            <a:chOff x="520668" y="4033875"/>
            <a:chExt cx="4061271" cy="709226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D5C197B8-8E01-9A62-E68E-71089D9132EB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3400225" y="4033875"/>
              <a:ext cx="1181714" cy="5743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Прямоугольник с двумя скругленными соседними углами 31">
              <a:extLst>
                <a:ext uri="{FF2B5EF4-FFF2-40B4-BE49-F238E27FC236}">
                  <a16:creationId xmlns:a16="http://schemas.microsoft.com/office/drawing/2014/main" id="{CCB62C6C-E146-3001-85C6-C59FE59E5A68}"/>
                </a:ext>
              </a:extLst>
            </p:cNvPr>
            <p:cNvSpPr/>
            <p:nvPr/>
          </p:nvSpPr>
          <p:spPr>
            <a:xfrm>
              <a:off x="520668" y="4372399"/>
              <a:ext cx="2877419" cy="37070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ДЕРЕВООБРАБОТКА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18901" y="4392457"/>
            <a:ext cx="3756031" cy="1058907"/>
            <a:chOff x="1118901" y="4392457"/>
            <a:chExt cx="3756031" cy="1058907"/>
          </a:xfrm>
        </p:grpSpPr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0461" y="4392457"/>
              <a:ext cx="934471" cy="7206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Прямоугольник с двумя скругленными соседними углами 33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1118901" y="5080662"/>
              <a:ext cx="3209109" cy="37070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МЕТАЛЛООБРАБОТКА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508478" y="4403035"/>
            <a:ext cx="3209109" cy="1682974"/>
            <a:chOff x="2508478" y="4403035"/>
            <a:chExt cx="3209109" cy="1682974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2508478" y="5638772"/>
              <a:ext cx="3209109" cy="44723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ПРОИЗВОДСТВО ПРОДУКТОВ ПИТАНИЯ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3121" y="4403035"/>
              <a:ext cx="1021971" cy="12146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4406584" y="4403035"/>
            <a:ext cx="3209109" cy="2393181"/>
            <a:chOff x="4406584" y="4403035"/>
            <a:chExt cx="3209109" cy="2239693"/>
          </a:xfrm>
        </p:grpSpPr>
        <p:sp>
          <p:nvSpPr>
            <p:cNvPr id="41" name="Прямоугольник с двумя скругленными соседними углами 40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4406584" y="6181279"/>
              <a:ext cx="3209109" cy="46144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ДОБЫЧА И ПЕРЕРАБОТКА ПОЛЕЗНЫХ ИСКОПАЕМЫХ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6148251" y="4403035"/>
              <a:ext cx="14010" cy="17924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6635932" y="4407361"/>
            <a:ext cx="3561805" cy="1720158"/>
            <a:chOff x="6635932" y="4407361"/>
            <a:chExt cx="3561805" cy="1720158"/>
          </a:xfrm>
        </p:grpSpPr>
        <p:sp>
          <p:nvSpPr>
            <p:cNvPr id="40" name="Прямоугольник с двумя скругленными соседними углами 39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6837932" y="5634446"/>
              <a:ext cx="3359805" cy="493073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ПЕРЕРАБОТКА ВТОРИЧНЫХ МАТЕРИАЛЬНЫХ РЕСУРСОВ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32" y="4407361"/>
              <a:ext cx="844731" cy="1210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7057184" y="4424074"/>
            <a:ext cx="3947699" cy="1025228"/>
            <a:chOff x="7057184" y="4424074"/>
            <a:chExt cx="3947699" cy="1025228"/>
          </a:xfrm>
        </p:grpSpPr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7795774" y="5003103"/>
              <a:ext cx="3209109" cy="4461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ПРОИЗВОДСТВО СТРОИТЕЛЬНЫХ МАТЕРИАЛОВ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</p:cNvCxnSpPr>
            <p:nvPr/>
          </p:nvCxnSpPr>
          <p:spPr>
            <a:xfrm>
              <a:off x="7057184" y="4424074"/>
              <a:ext cx="1099150" cy="5968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7742583" y="4033875"/>
            <a:ext cx="3811040" cy="784085"/>
            <a:chOff x="7742583" y="4033875"/>
            <a:chExt cx="3811040" cy="784085"/>
          </a:xfrm>
        </p:grpSpPr>
        <p:sp>
          <p:nvSpPr>
            <p:cNvPr id="37" name="Прямоугольник с двумя скругленными соседними углами 36">
              <a:extLst>
                <a:ext uri="{FF2B5EF4-FFF2-40B4-BE49-F238E27FC236}">
                  <a16:creationId xmlns:a16="http://schemas.microsoft.com/office/drawing/2014/main" id="{ACD8433A-9004-9FE7-B5B7-4B3335BC1DCA}"/>
                </a:ext>
              </a:extLst>
            </p:cNvPr>
            <p:cNvSpPr/>
            <p:nvPr/>
          </p:nvSpPr>
          <p:spPr>
            <a:xfrm>
              <a:off x="8344514" y="4403036"/>
              <a:ext cx="3209109" cy="41492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МАШИНОСТРОЕНИЕ</a:t>
              </a:r>
              <a:endParaRPr lang="ru-BY" sz="120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ECFC5D35-64B8-95F3-60FA-2A83627B3181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>
              <a:off x="7742583" y="4033875"/>
              <a:ext cx="896320" cy="36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4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лое здание на фоне чистого неба, ракурс с уровня земли">
            <a:extLst>
              <a:ext uri="{FF2B5EF4-FFF2-40B4-BE49-F238E27FC236}">
                <a16:creationId xmlns:a16="http://schemas.microsoft.com/office/drawing/2014/main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42" b="7642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164" y="166497"/>
            <a:ext cx="9024086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СТРОИТЕЛЬСТВО ЖИЛЬЯ </a:t>
            </a:r>
            <a:br>
              <a:rPr lang="ru-RU" sz="3200" dirty="0"/>
            </a:br>
            <a:r>
              <a:rPr lang="ru-RU" sz="3200" dirty="0"/>
              <a:t>В ГОРОДЕ-СПУТНИКЕ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42E111-1DB7-84C5-A7F3-EC7922695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" y="1115633"/>
            <a:ext cx="3229092" cy="21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704B1D-8287-EFA6-A945-DFD847EBC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33" y="2761072"/>
            <a:ext cx="3262263" cy="211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7AC707-F6A8-216F-E75B-B1B782609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88" y="4599294"/>
            <a:ext cx="3262262" cy="200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001EF7-2D27-C3E9-F0B2-0B4FC4BA9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308" y="1213457"/>
            <a:ext cx="3398854" cy="21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AF2DD1-ABE7-D1FA-6BF4-4FBD59534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306" y="3010406"/>
            <a:ext cx="3559652" cy="218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9569EC-352F-7177-DBFA-77CBEEC23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266" y="4680449"/>
            <a:ext cx="3566404" cy="200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A3CCE85-F80D-16EB-B3C1-11AAB78348A5}"/>
              </a:ext>
            </a:extLst>
          </p:cNvPr>
          <p:cNvSpPr/>
          <p:nvPr/>
        </p:nvSpPr>
        <p:spPr>
          <a:xfrm>
            <a:off x="8553668" y="557816"/>
            <a:ext cx="3398853" cy="55118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ОБЪЕМЫ СТРОИТЕЛЬСТВА ЖИЛЬЯ В ГОРОДЕ-СПУТНИКЕ:</a:t>
            </a:r>
          </a:p>
          <a:p>
            <a:pPr algn="l"/>
            <a:endParaRPr lang="ru-RU" b="1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ru-RU" sz="2000" b="1" u="sng" dirty="0">
                <a:solidFill>
                  <a:schemeClr val="bg1"/>
                </a:solidFill>
              </a:rPr>
              <a:t>2018 г. – 30043 кв.м.</a:t>
            </a:r>
          </a:p>
          <a:p>
            <a:pPr algn="l">
              <a:lnSpc>
                <a:spcPct val="200000"/>
              </a:lnSpc>
            </a:pPr>
            <a:r>
              <a:rPr lang="ru-RU" sz="2000" b="1" u="sng" dirty="0">
                <a:solidFill>
                  <a:schemeClr val="bg1"/>
                </a:solidFill>
              </a:rPr>
              <a:t>2019 г. – 16811 кв.м.</a:t>
            </a:r>
          </a:p>
          <a:p>
            <a:pPr algn="l">
              <a:lnSpc>
                <a:spcPct val="200000"/>
              </a:lnSpc>
            </a:pPr>
            <a:r>
              <a:rPr lang="ru-RU" sz="2000" b="1" u="sng" dirty="0">
                <a:solidFill>
                  <a:schemeClr val="bg1"/>
                </a:solidFill>
              </a:rPr>
              <a:t>2020 г. – 41779 кв.м.</a:t>
            </a:r>
          </a:p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ru-RU" sz="2000" b="1" u="sng" dirty="0">
                <a:solidFill>
                  <a:schemeClr val="bg1"/>
                </a:solidFill>
              </a:rPr>
              <a:t>2021 г. – 36716 кв.м.</a:t>
            </a:r>
          </a:p>
          <a:p>
            <a:pPr algn="l"/>
            <a:r>
              <a:rPr lang="ru-RU" sz="2000" b="1" u="sng" dirty="0">
                <a:solidFill>
                  <a:schemeClr val="bg1"/>
                </a:solidFill>
              </a:rPr>
              <a:t>2022 г. – 55503 кв.м.</a:t>
            </a:r>
            <a:endParaRPr lang="ru-BY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лое здание на фоне чистого неба, ракурс с уровня земли">
            <a:extLst>
              <a:ext uri="{FF2B5EF4-FFF2-40B4-BE49-F238E27FC236}">
                <a16:creationId xmlns:a16="http://schemas.microsoft.com/office/drawing/2014/main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42" b="7642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539" y="395097"/>
            <a:ext cx="9024086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СТРОИТЕЛЬСТВО ОБЪЕКТОВ СОЦИАЛЬНОЙ ИНФРАСТРУКТУРЫ</a:t>
            </a:r>
            <a:r>
              <a:rPr lang="en-US" sz="3200" dirty="0"/>
              <a:t> </a:t>
            </a:r>
            <a:br>
              <a:rPr lang="ru-RU" sz="3200" dirty="0"/>
            </a:br>
            <a:r>
              <a:rPr lang="ru-RU" sz="3200" dirty="0"/>
              <a:t>В ГОРОДЕ СМОЛЕВИЧИ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7C3A2C-A292-8733-4D6A-DA8671159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15" y="4812994"/>
            <a:ext cx="3054341" cy="1943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2EBEDB-D764-82E0-45CB-1B39544F6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65" y="4754991"/>
            <a:ext cx="3185187" cy="201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49F7F7-4EEB-44AC-1BA0-959212224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65" y="1522900"/>
            <a:ext cx="3129528" cy="192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297C863-1CF7-8B66-7F73-7E1D2EB17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46" y="3046031"/>
            <a:ext cx="2915508" cy="1943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631B6-326D-1BB6-82ED-96BEB9052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951" y="1522900"/>
            <a:ext cx="3129528" cy="194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611CBD-C1D5-B042-3AF3-76705CBF2681}"/>
              </a:ext>
            </a:extLst>
          </p:cNvPr>
          <p:cNvSpPr/>
          <p:nvPr/>
        </p:nvSpPr>
        <p:spPr>
          <a:xfrm>
            <a:off x="8346906" y="530644"/>
            <a:ext cx="3677555" cy="54784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ЗА ПОСЛЕДНИЕ ПЯТЬ ЛЕТ </a:t>
            </a:r>
          </a:p>
          <a:p>
            <a:r>
              <a:rPr lang="ru-RU" sz="1600" b="1" dirty="0"/>
              <a:t>В ГОРОДЕ ВВЕДНЫ В ЭКСПЛУАТАЦИЮ:</a:t>
            </a:r>
          </a:p>
          <a:p>
            <a:endParaRPr lang="ru-RU" sz="1000" b="1" dirty="0"/>
          </a:p>
          <a:p>
            <a:r>
              <a:rPr lang="ru-RU" sz="1600" b="1" dirty="0"/>
              <a:t>2 ДЕТСКИХ САДИКА НА 460 МЕСТ (ДО КОНЦА ГОДА ПЛАНИРУЕТСЯ ВВОД ТРЕТЬЕГО САДИКА НА 230 МЕСТ)</a:t>
            </a:r>
          </a:p>
          <a:p>
            <a:endParaRPr lang="ru-RU" sz="1000" b="1" dirty="0"/>
          </a:p>
          <a:p>
            <a:r>
              <a:rPr lang="ru-RU" sz="1600" b="1" dirty="0"/>
              <a:t>ШКОЛА НА 720 МЕСТ </a:t>
            </a:r>
          </a:p>
          <a:p>
            <a:r>
              <a:rPr lang="ru-RU" sz="1600" b="1" dirty="0"/>
              <a:t>С БАССЕЙНОМ</a:t>
            </a:r>
          </a:p>
          <a:p>
            <a:endParaRPr lang="ru-RU" sz="1050" b="1" dirty="0"/>
          </a:p>
          <a:p>
            <a:r>
              <a:rPr lang="ru-RU" sz="1600" b="1" dirty="0"/>
              <a:t>ОБНОВЛЕННАЯ ЗОНА ОТДЫХА СМОЛЕВИЧСКОГО ВОДОХРАНИЛИЩА</a:t>
            </a:r>
          </a:p>
          <a:p>
            <a:endParaRPr lang="ru-RU" sz="1050" b="1" dirty="0"/>
          </a:p>
          <a:p>
            <a:r>
              <a:rPr lang="ru-RU" sz="1600" b="1" dirty="0"/>
              <a:t>ТРИ ТОРГОВЫХ ОБЪЕКТА СОРЕМЕННОГО ФОРМАТА, </a:t>
            </a:r>
          </a:p>
          <a:p>
            <a:r>
              <a:rPr lang="ru-RU" sz="1600" b="1" dirty="0"/>
              <a:t>В ТОМ ЧИСЛЕ ПЕРВЫЙ </a:t>
            </a:r>
          </a:p>
          <a:p>
            <a:r>
              <a:rPr lang="ru-RU" sz="1600" b="1" dirty="0"/>
              <a:t>В ГОРОДЕ ТОРГОВО-РАЗВЛЕКАТЕЛЬНЫЙ ЦЕНТР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CCA7634-AA25-4F8C-A30A-A70F9C96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284" r="3036" b="25142"/>
          <a:stretch>
            <a:fillRect/>
          </a:stretch>
        </p:blipFill>
        <p:spPr bwMode="auto">
          <a:xfrm>
            <a:off x="3287299" y="3157370"/>
            <a:ext cx="3242844" cy="192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33AD16-B23B-FC65-E758-31FC1E770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1010" y="4189263"/>
            <a:ext cx="2795192" cy="159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6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>
          <a:xfrm>
            <a:off x="0" y="127713"/>
            <a:ext cx="12192000" cy="660257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7" y="30119"/>
            <a:ext cx="7818121" cy="782638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/>
              <a:t>ПОДГОТОВКА КАДРОВ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E97DB-99A5-E5B9-E39A-3BFBBE1BDB7B}"/>
              </a:ext>
            </a:extLst>
          </p:cNvPr>
          <p:cNvSpPr txBox="1"/>
          <p:nvPr/>
        </p:nvSpPr>
        <p:spPr>
          <a:xfrm>
            <a:off x="322217" y="812757"/>
            <a:ext cx="842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Учреждение образования «Смолевичский государственный колледж»</a:t>
            </a:r>
            <a:endParaRPr lang="ru-BY" sz="2800" b="1" dirty="0">
              <a:solidFill>
                <a:srgbClr val="FFC000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361E7D0-8BC5-E9BE-1741-2FF5E2BB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579" y="1497800"/>
            <a:ext cx="4581732" cy="281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A7B796-607B-4D94-042A-E7C63BCB6F3B}"/>
              </a:ext>
            </a:extLst>
          </p:cNvPr>
          <p:cNvSpPr txBox="1"/>
          <p:nvPr/>
        </p:nvSpPr>
        <p:spPr>
          <a:xfrm>
            <a:off x="322215" y="2119745"/>
            <a:ext cx="84291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</a:rPr>
              <a:t>Специальности, по которым осуществляется обучение:</a:t>
            </a: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эксплуатация и ремонт сельскохозяйственной техники;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эксплуатация, ремонт и обслуживание автомобилей;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овощеводство, садоводство и пчеловодство;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обслуживание и изготовление продукции в общественном питании;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благоустройство территорий</a:t>
            </a:r>
            <a:endParaRPr lang="ru-B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0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2" y="87085"/>
            <a:ext cx="6793716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ТУРИСТИЧЕСКИЙ ПОТЕНЦИАЛ РАЙОНА</a:t>
            </a:r>
          </a:p>
        </p:txBody>
      </p:sp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4120672" y="0"/>
            <a:ext cx="6103621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8953" y="1092723"/>
            <a:ext cx="7368193" cy="1396519"/>
            <a:chOff x="1452504" y="1324528"/>
            <a:chExt cx="7310490" cy="1257953"/>
          </a:xfrm>
        </p:grpSpPr>
        <p:pic>
          <p:nvPicPr>
            <p:cNvPr id="16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42960">
              <a:off x="4446407" y="1324528"/>
              <a:ext cx="4316587" cy="71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smolevichi.gov.by/images/06-02-2017-4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627" y="1786883"/>
              <a:ext cx="1191617" cy="747099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smolevichi.gov.by/images/06-02-2017-37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74" b="17771"/>
            <a:stretch/>
          </p:blipFill>
          <p:spPr bwMode="auto">
            <a:xfrm>
              <a:off x="2342763" y="1849005"/>
              <a:ext cx="1130864" cy="733476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smolevichi.gov.by/images/06-02-2017-1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04" y="1692605"/>
              <a:ext cx="1050504" cy="685818"/>
            </a:xfrm>
            <a:prstGeom prst="rect">
              <a:avLst/>
            </a:prstGeom>
            <a:ln w="38100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2166699" y="1341176"/>
              <a:ext cx="2286863" cy="385277"/>
            </a:xfrm>
            <a:prstGeom prst="round2DiagRect">
              <a:avLst>
                <a:gd name="adj1" fmla="val 47815"/>
                <a:gd name="adj2" fmla="val 0"/>
              </a:avLst>
            </a:prstGeom>
            <a:solidFill>
              <a:srgbClr val="FFC00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РАЗВИТАЯ СЕТЬ АГРОУСАДЕБ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2292" y="3169551"/>
            <a:ext cx="8623397" cy="2473482"/>
            <a:chOff x="1080687" y="2884246"/>
            <a:chExt cx="8623397" cy="2473482"/>
          </a:xfrm>
        </p:grpSpPr>
        <p:pic>
          <p:nvPicPr>
            <p:cNvPr id="28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20265">
              <a:off x="4130283" y="2884246"/>
              <a:ext cx="5573801" cy="66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http://smolevichi.gov.by/images/06-02-2017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360" y="4587965"/>
              <a:ext cx="1194271" cy="769763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http://smolevichi.gov.by/images/06-02-2017-7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369" y="4556110"/>
              <a:ext cx="1191814" cy="768180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с двумя скругленными противолежащими углами 30"/>
            <p:cNvSpPr/>
            <p:nvPr/>
          </p:nvSpPr>
          <p:spPr>
            <a:xfrm>
              <a:off x="1080687" y="4217831"/>
              <a:ext cx="3308763" cy="3382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ОЗДОРОВИТЕЛЬНЫЙ КОМПЛЕКС «СОСНОВАЯ»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934402" y="3588570"/>
            <a:ext cx="6443150" cy="3144179"/>
            <a:chOff x="3412948" y="3536014"/>
            <a:chExt cx="6443150" cy="3144179"/>
          </a:xfrm>
        </p:grpSpPr>
        <p:pic>
          <p:nvPicPr>
            <p:cNvPr id="33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0137">
              <a:off x="5355611" y="3536014"/>
              <a:ext cx="4500487" cy="640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с двумя скругленными противолежащими углами 33"/>
            <p:cNvSpPr/>
            <p:nvPr/>
          </p:nvSpPr>
          <p:spPr>
            <a:xfrm>
              <a:off x="4095410" y="5213937"/>
              <a:ext cx="3124085" cy="4826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КУЛЬТОВЫЕ ТУРИСТИЧЕСКИЕ ОБЪЕКТЫ</a:t>
              </a:r>
            </a:p>
          </p:txBody>
        </p:sp>
        <p:pic>
          <p:nvPicPr>
            <p:cNvPr id="36" name="Picture 22" descr="http://smolevichi.gov.by/images/06-02-2017-6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948" y="5809705"/>
              <a:ext cx="1398380" cy="870488"/>
            </a:xfrm>
            <a:prstGeom prst="rect">
              <a:avLst/>
            </a:prstGeom>
            <a:ln w="28575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235" y="5809706"/>
              <a:ext cx="1371814" cy="870487"/>
            </a:xfrm>
            <a:prstGeom prst="rect">
              <a:avLst/>
            </a:prstGeom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5" name="Picture 20" descr="http://smolevichi.gov.by/images/06-02-2017-61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270" y="5730091"/>
              <a:ext cx="1252561" cy="832657"/>
            </a:xfrm>
            <a:prstGeom prst="rect">
              <a:avLst/>
            </a:prstGeom>
            <a:ln w="28575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7C4156-5437-2418-74FE-8FF42272C8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7134" y="-214138"/>
            <a:ext cx="4853549" cy="511007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78857" y="2324010"/>
            <a:ext cx="7552662" cy="1780523"/>
            <a:chOff x="1375974" y="2174053"/>
            <a:chExt cx="7552662" cy="1780523"/>
          </a:xfrm>
        </p:grpSpPr>
        <p:pic>
          <p:nvPicPr>
            <p:cNvPr id="24" name="Picture 12" descr="http://smolevichi.gov.by/images/06-02-2017-5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6"/>
            <a:stretch/>
          </p:blipFill>
          <p:spPr bwMode="auto">
            <a:xfrm>
              <a:off x="1452504" y="3162087"/>
              <a:ext cx="1329757" cy="767230"/>
            </a:xfrm>
            <a:prstGeom prst="rect">
              <a:avLst/>
            </a:prstGeom>
            <a:ln w="28575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с двумя скругленными противолежащими углами 24"/>
            <p:cNvSpPr/>
            <p:nvPr/>
          </p:nvSpPr>
          <p:spPr>
            <a:xfrm>
              <a:off x="1375974" y="2767860"/>
              <a:ext cx="3064441" cy="36324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ОЗДОРОВИТЕЛЬНЫЙ КОМПЛЕКС «ОГОНЕК»</a:t>
              </a:r>
            </a:p>
          </p:txBody>
        </p:sp>
        <p:pic>
          <p:nvPicPr>
            <p:cNvPr id="26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11948">
              <a:off x="4342291" y="2174053"/>
              <a:ext cx="4586345" cy="64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986" y="3145692"/>
              <a:ext cx="1350513" cy="808884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</p:pic>
      </p:grpSp>
      <p:grpSp>
        <p:nvGrpSpPr>
          <p:cNvPr id="51" name="Группа 50"/>
          <p:cNvGrpSpPr/>
          <p:nvPr/>
        </p:nvGrpSpPr>
        <p:grpSpPr>
          <a:xfrm>
            <a:off x="7119198" y="3339193"/>
            <a:ext cx="3142926" cy="3443596"/>
            <a:chOff x="7302032" y="3202589"/>
            <a:chExt cx="3142926" cy="3443596"/>
          </a:xfrm>
        </p:grpSpPr>
        <p:pic>
          <p:nvPicPr>
            <p:cNvPr id="39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06175">
              <a:off x="8011105" y="3877275"/>
              <a:ext cx="1974792" cy="62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с двумя скругленными противолежащими углами 39"/>
            <p:cNvSpPr/>
            <p:nvPr/>
          </p:nvSpPr>
          <p:spPr>
            <a:xfrm>
              <a:off x="7448106" y="5127373"/>
              <a:ext cx="2098623" cy="39833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СПОРТИВНЫЕ ОБЪЕКТЫ</a:t>
              </a:r>
            </a:p>
          </p:txBody>
        </p:sp>
        <p:pic>
          <p:nvPicPr>
            <p:cNvPr id="41" name="Picture 25" descr="ÐÐ°ÑÑÐ¸Ð½ÐºÐ¸ Ð¿Ð¾ Ð·Ð°Ð¿ÑÐ¾ÑÑ ÑÑÐ°Ð´Ð¸Ð¾Ð½ Ð²Ð¸ÐºÑÐ¾ÑÐ¸Ñ ÑÐ¼Ð¾Ð»ÐµÐ²Ð¸ÑÐ¸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032" y="5551184"/>
              <a:ext cx="1250253" cy="721947"/>
            </a:xfrm>
            <a:prstGeom prst="rect">
              <a:avLst/>
            </a:prstGeom>
            <a:ln w="28575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9" descr="ÐÐ°ÑÑÐ¸Ð½ÐºÐ¸ Ð¿Ð¾ Ð·Ð°Ð¿ÑÐ¾ÑÑ ÑÑÐ°Ð´Ð¸Ð¾Ð½  ÑÐ¼Ð¾Ð»ÐµÐ²Ð¸ÑÐ¸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375" y="5569613"/>
              <a:ext cx="1287583" cy="770848"/>
            </a:xfrm>
            <a:prstGeom prst="rect">
              <a:avLst/>
            </a:prstGeom>
            <a:ln w="28575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dir.by/belarus/smolevichi/sport_ploshadka/images/body_src_26555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509" y="5843712"/>
              <a:ext cx="1426618" cy="802473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9698589" y="2872568"/>
            <a:ext cx="2432383" cy="2704788"/>
            <a:chOff x="9775001" y="2864825"/>
            <a:chExt cx="2432383" cy="2704788"/>
          </a:xfrm>
        </p:grpSpPr>
        <p:pic>
          <p:nvPicPr>
            <p:cNvPr id="45" name="Picture 2" descr="https://www.picpng.com/images/large/arrow-right-blue-handdrawn-png-free-76811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36922">
              <a:off x="10119435" y="3256600"/>
              <a:ext cx="1299219" cy="51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с двумя скругленными противолежащими углами 45"/>
            <p:cNvSpPr/>
            <p:nvPr/>
          </p:nvSpPr>
          <p:spPr>
            <a:xfrm>
              <a:off x="9802431" y="4148676"/>
              <a:ext cx="2404953" cy="4666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КОНЮШНЯ «Грин Рэнч» (</a:t>
              </a:r>
              <a:r>
                <a:rPr lang="ru-RU" sz="11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иппотерапия</a:t>
              </a:r>
              <a:r>
                <a:rPr lang="ru-RU" sz="11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)</a:t>
              </a:r>
            </a:p>
          </p:txBody>
        </p:sp>
        <p:pic>
          <p:nvPicPr>
            <p:cNvPr id="47" name="Picture 37" descr="ÐÐ°ÑÑÐ¸Ð½ÐºÐ¸ Ð¿Ð¾ Ð·Ð°Ð¿ÑÐ¾ÑÑ Green Ranch Ð¡Ð¼Ð¾Ð»ÐµÐ²Ð¸ÑÐ¸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1" t="14293" b="30041"/>
            <a:stretch/>
          </p:blipFill>
          <p:spPr bwMode="auto">
            <a:xfrm>
              <a:off x="9775001" y="4666215"/>
              <a:ext cx="1256298" cy="722679"/>
            </a:xfrm>
            <a:prstGeom prst="rect">
              <a:avLst/>
            </a:prstGeom>
            <a:ln w="28575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greenranch.by/photo/mainslider/04.jpg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2195" y="4700989"/>
              <a:ext cx="1303444" cy="86862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7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fb0879af-3eba-417a-a55a-ffe6dcd6ca77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0</TotalTime>
  <Words>399</Words>
  <Application>Microsoft Office PowerPoint</Application>
  <PresentationFormat>Широкоэкранный</PresentationFormat>
  <Paragraphs>97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Verdana</vt:lpstr>
      <vt:lpstr>Wingdings</vt:lpstr>
      <vt:lpstr>Тема Office</vt:lpstr>
      <vt:lpstr>Смолевичский район</vt:lpstr>
      <vt:lpstr>ХАРАКТЕРИСТИКИ РАЙОНА</vt:lpstr>
      <vt:lpstr>ТРАСПОРТНАЯ ИНФРАСТРУКТУРА</vt:lpstr>
      <vt:lpstr>АГРОПРОМЫШЛЕННЫЙ КОМПЛЕКС РАЙОНА</vt:lpstr>
      <vt:lpstr>ПРОМЫШЛЕННЫЙ СЕКТОР РАЙОНА</vt:lpstr>
      <vt:lpstr>СТРОИТЕЛЬСТВО ЖИЛЬЯ  В ГОРОДЕ-СПУТНИКЕ</vt:lpstr>
      <vt:lpstr>СТРОИТЕЛЬСТВО ОБЪЕКТОВ СОЦИАЛЬНОЙ ИНФРАСТРУКТУРЫ  В ГОРОДЕ СМОЛЕВИЧИ</vt:lpstr>
      <vt:lpstr>ПОДГОТОВКА КАДРОВ</vt:lpstr>
      <vt:lpstr>ТУРИСТИЧЕСКИЙ ПОТЕНЦИАЛ РАЙОНА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2022-11-30T18:13:18Z</dcterms:created>
  <dcterms:modified xsi:type="dcterms:W3CDTF">2023-06-23T12:40:04Z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