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9" r:id="rId2"/>
    <p:sldId id="270" r:id="rId3"/>
    <p:sldId id="257" r:id="rId4"/>
    <p:sldId id="272" r:id="rId5"/>
    <p:sldId id="264" r:id="rId6"/>
    <p:sldId id="263" r:id="rId7"/>
    <p:sldId id="274" r:id="rId8"/>
    <p:sldId id="273" r:id="rId9"/>
    <p:sldId id="258" r:id="rId1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4F8F5E"/>
    <a:srgbClr val="E6FE90"/>
    <a:srgbClr val="FFFFCC"/>
    <a:srgbClr val="F2FC94"/>
    <a:srgbClr val="CCCCFF"/>
    <a:srgbClr val="9999FF"/>
    <a:srgbClr val="FFCCFF"/>
    <a:srgbClr val="CC99FF"/>
    <a:srgbClr val="6084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88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13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81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85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66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21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06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91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95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6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67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CC7098E-6626-4047-87AF-CC7609E81EE9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61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0084" y="4114869"/>
            <a:ext cx="10821807" cy="1734276"/>
          </a:xfrm>
        </p:spPr>
        <p:txBody>
          <a:bodyPr/>
          <a:lstStyle/>
          <a:p>
            <a:r>
              <a:rPr lang="ru-RU" sz="3800" b="1" dirty="0">
                <a:solidFill>
                  <a:srgbClr val="0F772F"/>
                </a:solidFill>
                <a:latin typeface="+mn-lt"/>
                <a:cs typeface="Times New Roman" panose="02020603050405020304" pitchFamily="18" charset="0"/>
              </a:rPr>
              <a:t>Министерство антимонопольного регулирования и торговли</a:t>
            </a:r>
            <a:endParaRPr lang="ru-RU" sz="38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764929" y="4114869"/>
            <a:ext cx="10673861" cy="1363806"/>
          </a:xfrm>
        </p:spPr>
        <p:txBody>
          <a:bodyPr>
            <a:normAutofit/>
          </a:bodyPr>
          <a:lstStyle/>
          <a:p>
            <a:pPr>
              <a:defRPr/>
            </a:pP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49696" y="576564"/>
            <a:ext cx="4503137" cy="41185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2993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9039" y="741484"/>
            <a:ext cx="9847907" cy="802741"/>
          </a:xfrm>
        </p:spPr>
        <p:txBody>
          <a:bodyPr/>
          <a:lstStyle/>
          <a:p>
            <a:pPr algn="ctr"/>
            <a:r>
              <a:rPr lang="ru-RU" sz="5000" b="1" dirty="0">
                <a:solidFill>
                  <a:srgbClr val="008000"/>
                </a:solidFill>
              </a:rPr>
              <a:t>МАРТ информирует </a:t>
            </a:r>
            <a:r>
              <a:rPr lang="ru-RU" b="1" dirty="0">
                <a:solidFill>
                  <a:srgbClr val="008000"/>
                </a:solidFill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0438" y="1784838"/>
            <a:ext cx="10471639" cy="4579748"/>
          </a:xfrm>
        </p:spPr>
        <p:txBody>
          <a:bodyPr>
            <a:normAutofit/>
          </a:bodyPr>
          <a:lstStyle/>
          <a:p>
            <a:pPr marL="45720" indent="0" algn="ctr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3500" b="1" dirty="0">
                <a:solidFill>
                  <a:srgbClr val="4F8F5E"/>
                </a:solidFill>
              </a:rPr>
              <a:t>Государственные органы,</a:t>
            </a:r>
          </a:p>
          <a:p>
            <a:pPr marL="45720" indent="0" algn="ctr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3500" b="1" dirty="0">
                <a:solidFill>
                  <a:srgbClr val="4F8F5E"/>
                </a:solidFill>
              </a:rPr>
              <a:t>осуществляющие защиту прав потребителей :</a:t>
            </a:r>
          </a:p>
          <a:p>
            <a:r>
              <a:rPr lang="ru-RU" sz="3500" b="1" i="1" dirty="0">
                <a:solidFill>
                  <a:srgbClr val="FF0000"/>
                </a:solidFill>
              </a:rPr>
              <a:t>рассматривают обращения потребителей </a:t>
            </a:r>
            <a:r>
              <a:rPr lang="ru-RU" sz="3500" b="1" dirty="0">
                <a:solidFill>
                  <a:schemeClr val="tx1"/>
                </a:solidFill>
              </a:rPr>
              <a:t>и юридических лиц</a:t>
            </a:r>
          </a:p>
          <a:p>
            <a:r>
              <a:rPr lang="ru-RU" sz="3500" b="1" i="1" dirty="0">
                <a:solidFill>
                  <a:srgbClr val="FF0000"/>
                </a:solidFill>
              </a:rPr>
              <a:t>осуществляют информирование потребителей </a:t>
            </a:r>
            <a:r>
              <a:rPr lang="ru-RU" sz="3500" b="1" dirty="0">
                <a:solidFill>
                  <a:schemeClr val="tx1"/>
                </a:solidFill>
              </a:rPr>
              <a:t>по вопросам в области защиты прав потребителей</a:t>
            </a:r>
          </a:p>
          <a:p>
            <a:pPr marL="45720" indent="0">
              <a:buNone/>
            </a:pPr>
            <a:endParaRPr lang="ru-RU" sz="29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752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887"/>
            <a:ext cx="12192000" cy="247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6780081" y="921203"/>
            <a:ext cx="4808355" cy="97016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жилищно-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коммунального хозяйства</a:t>
            </a:r>
          </a:p>
        </p:txBody>
      </p:sp>
      <p:cxnSp>
        <p:nvCxnSpPr>
          <p:cNvPr id="85" name="Прямая со стрелкой 84"/>
          <p:cNvCxnSpPr/>
          <p:nvPr/>
        </p:nvCxnSpPr>
        <p:spPr>
          <a:xfrm>
            <a:off x="5635145" y="1184999"/>
            <a:ext cx="1053038" cy="124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553132" y="231318"/>
            <a:ext cx="1125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</a:t>
            </a: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6367" y="802020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трелка вправо 13"/>
          <p:cNvSpPr/>
          <p:nvPr/>
        </p:nvSpPr>
        <p:spPr>
          <a:xfrm>
            <a:off x="5635145" y="109966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>
            <a:off x="5626508" y="244522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635145" y="4028019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593341" y="546133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553133" y="931497"/>
            <a:ext cx="4977160" cy="9598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жилищно-коммунальные услуги</a:t>
            </a: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553133" y="2082296"/>
            <a:ext cx="4972840" cy="12631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услуги в области жилищного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 строительства</a:t>
            </a: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553132" y="3607956"/>
            <a:ext cx="4972842" cy="1235648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услуги электросвязи,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почтовой  связи </a:t>
            </a: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53133" y="5106153"/>
            <a:ext cx="4972840" cy="1321805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услуги перевозки пассажиров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 (включая такси) и грузов</a:t>
            </a: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6780082" y="2153917"/>
            <a:ext cx="4808354" cy="11914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архитектуры и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 строительства</a:t>
            </a: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6797353" y="3607956"/>
            <a:ext cx="4791083" cy="1235647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связи и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 информатизации</a:t>
            </a: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6780082" y="5106153"/>
            <a:ext cx="4808354" cy="1321806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транспорта и 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коммуникаций</a:t>
            </a:r>
          </a:p>
        </p:txBody>
      </p:sp>
    </p:spTree>
    <p:extLst>
      <p:ext uri="{BB962C8B-B14F-4D97-AF65-F5344CB8AC3E}">
        <p14:creationId xmlns:p14="http://schemas.microsoft.com/office/powerpoint/2010/main" val="1752241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887"/>
            <a:ext cx="12192000" cy="247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553132" y="231318"/>
            <a:ext cx="1125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ПОТРЕБИТЕЛЯ:</a:t>
            </a: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6367" y="802020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Стрелка вправо 71"/>
          <p:cNvSpPr/>
          <p:nvPr/>
        </p:nvSpPr>
        <p:spPr>
          <a:xfrm>
            <a:off x="5493926" y="1248806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493926" y="4091954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 вправо 73"/>
          <p:cNvSpPr/>
          <p:nvPr/>
        </p:nvSpPr>
        <p:spPr>
          <a:xfrm>
            <a:off x="5534028" y="2614398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553132" y="994600"/>
            <a:ext cx="4661373" cy="10243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туристические услуги</a:t>
            </a: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553132" y="2211503"/>
            <a:ext cx="4759726" cy="120165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финансовые услуги</a:t>
            </a: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553133" y="3666654"/>
            <a:ext cx="4759725" cy="1149790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страховые услуги</a:t>
            </a: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6763210" y="978617"/>
            <a:ext cx="4661373" cy="10584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спорта и</a:t>
            </a:r>
          </a:p>
          <a:p>
            <a:pPr algn="ctr">
              <a:lnSpc>
                <a:spcPts val="1400"/>
              </a:lnSpc>
            </a:pP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 туризма</a:t>
            </a: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6763210" y="2213625"/>
            <a:ext cx="4661373" cy="11995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Национальный банк</a:t>
            </a: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6763210" y="3666653"/>
            <a:ext cx="4661373" cy="1149791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финансов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03955" y="5069942"/>
            <a:ext cx="4759725" cy="1231270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платные медицинские услуги </a:t>
            </a:r>
          </a:p>
        </p:txBody>
      </p:sp>
      <p:sp>
        <p:nvSpPr>
          <p:cNvPr id="30" name="Стрелка вправо 29"/>
          <p:cNvSpPr/>
          <p:nvPr/>
        </p:nvSpPr>
        <p:spPr>
          <a:xfrm>
            <a:off x="5534028" y="547963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857414" y="5069941"/>
            <a:ext cx="4661373" cy="1272696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</a:t>
            </a:r>
          </a:p>
          <a:p>
            <a:pPr algn="ctr">
              <a:lnSpc>
                <a:spcPts val="1400"/>
              </a:lnSpc>
            </a:pP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 здравоохранения</a:t>
            </a:r>
          </a:p>
        </p:txBody>
      </p:sp>
    </p:spTree>
    <p:extLst>
      <p:ext uri="{BB962C8B-B14F-4D97-AF65-F5344CB8AC3E}">
        <p14:creationId xmlns:p14="http://schemas.microsoft.com/office/powerpoint/2010/main" val="1042083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513"/>
            <a:ext cx="12192000" cy="2473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574767" y="258884"/>
            <a:ext cx="11097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</a:t>
            </a: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7877" y="825567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Стрелка вправо 60"/>
          <p:cNvSpPr/>
          <p:nvPr/>
        </p:nvSpPr>
        <p:spPr>
          <a:xfrm>
            <a:off x="5745512" y="3411155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745512" y="2447354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682137" y="1226307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5682137" y="4595985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594851" y="5654327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506995" y="5447859"/>
            <a:ext cx="5025930" cy="971047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ветеринарные услуги, качество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 семян растений</a:t>
            </a: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506995" y="4257099"/>
            <a:ext cx="4958157" cy="99115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риэлтерские услуги </a:t>
            </a: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74767" y="3065988"/>
            <a:ext cx="4958161" cy="99150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качество и безопасность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 товаров</a:t>
            </a: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574768" y="2074085"/>
            <a:ext cx="4958158" cy="81572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платные образовательные услуги</a:t>
            </a: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574767" y="958285"/>
            <a:ext cx="4958159" cy="95199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культурно-зрелищные мероприятия</a:t>
            </a: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7011132" y="945908"/>
            <a:ext cx="4661373" cy="96437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культуры</a:t>
            </a: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7011133" y="2061698"/>
            <a:ext cx="4661373" cy="88807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образования</a:t>
            </a: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7011134" y="3146411"/>
            <a:ext cx="4661373" cy="9140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Государственный комитет по</a:t>
            </a:r>
          </a:p>
          <a:p>
            <a:pPr algn="ctr">
              <a:lnSpc>
                <a:spcPts val="1400"/>
              </a:lnSpc>
            </a:pP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 стандартизации</a:t>
            </a: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7011138" y="4257099"/>
            <a:ext cx="4661373" cy="99412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юстиции</a:t>
            </a: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7011132" y="5447859"/>
            <a:ext cx="4661373" cy="1006850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сельского 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хозяйства и продовольствия</a:t>
            </a:r>
          </a:p>
        </p:txBody>
      </p:sp>
    </p:spTree>
    <p:extLst>
      <p:ext uri="{BB962C8B-B14F-4D97-AF65-F5344CB8AC3E}">
        <p14:creationId xmlns:p14="http://schemas.microsoft.com/office/powerpoint/2010/main" val="1028155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5462" y="301557"/>
            <a:ext cx="11350115" cy="53796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8000"/>
                </a:solidFill>
                <a:latin typeface="+mn-lt"/>
              </a:rPr>
              <a:t>КУДА ОБРАЩАТЬСЯ В СЛУЧАЕ НАРУШЕНИЯ ПРАВ ПОТРЕБИТЕЛЯ?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5462" y="918970"/>
            <a:ext cx="10984355" cy="30162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50800">
            <a:solidFill>
              <a:srgbClr val="4F8F5E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>
                <a:solidFill>
                  <a:srgbClr val="008000"/>
                </a:solidFill>
              </a:rPr>
              <a:t>ГОСУДАРСТВЕННАЯ ЗАЩИТА:</a:t>
            </a:r>
          </a:p>
          <a:p>
            <a:pPr algn="ctr"/>
            <a:r>
              <a:rPr lang="ru-RU" sz="2200" b="1" dirty="0">
                <a:solidFill>
                  <a:schemeClr val="tx1"/>
                </a:solidFill>
              </a:rPr>
              <a:t>местный исполнительный и распорядительный орган </a:t>
            </a:r>
            <a:r>
              <a:rPr lang="ru-RU" sz="2500" b="1" dirty="0">
                <a:solidFill>
                  <a:schemeClr val="accent2">
                    <a:lumMod val="75000"/>
                  </a:schemeClr>
                </a:solidFill>
              </a:rPr>
              <a:t>по месту нарушения прав потребителя</a:t>
            </a:r>
            <a:r>
              <a:rPr lang="ru-RU" sz="2200" dirty="0">
                <a:solidFill>
                  <a:schemeClr val="tx1"/>
                </a:solidFill>
              </a:rPr>
              <a:t> (администрация района города, гор(рай)исполком)</a:t>
            </a:r>
          </a:p>
          <a:p>
            <a:pPr algn="ctr"/>
            <a:endParaRPr lang="ru-RU" sz="2200" dirty="0">
              <a:solidFill>
                <a:schemeClr val="tx1"/>
              </a:solidFill>
            </a:endParaRPr>
          </a:p>
          <a:p>
            <a:pPr algn="ctr"/>
            <a:endParaRPr lang="ru-RU" sz="800" dirty="0">
              <a:solidFill>
                <a:schemeClr val="tx1"/>
              </a:solidFill>
            </a:endParaRPr>
          </a:p>
          <a:p>
            <a:pPr algn="ctr"/>
            <a:r>
              <a:rPr lang="ru-RU" sz="2200" b="1" dirty="0">
                <a:solidFill>
                  <a:schemeClr val="tx1"/>
                </a:solidFill>
              </a:rPr>
              <a:t>облисполком, Минский горисполком</a:t>
            </a:r>
          </a:p>
          <a:p>
            <a:pPr algn="ctr"/>
            <a:endParaRPr lang="ru-RU" sz="2200" b="1" dirty="0">
              <a:solidFill>
                <a:schemeClr val="tx1"/>
              </a:solidFill>
            </a:endParaRPr>
          </a:p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r>
              <a:rPr lang="ru-RU" sz="2200" b="1" dirty="0">
                <a:solidFill>
                  <a:schemeClr val="tx1"/>
                </a:solidFill>
              </a:rPr>
              <a:t>МАРТ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14356" y="4292337"/>
            <a:ext cx="5932803" cy="8925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rgbClr val="0070C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ОБЩЕСТВЕННАЯ ЗАЩИТА:</a:t>
            </a:r>
          </a:p>
          <a:p>
            <a:pPr algn="ctr"/>
            <a:r>
              <a:rPr lang="ru-RU" sz="2200" b="1" dirty="0">
                <a:solidFill>
                  <a:schemeClr val="tx1"/>
                </a:solidFill>
              </a:rPr>
              <a:t>общественные объединения потребителей</a:t>
            </a:r>
            <a:endParaRPr lang="ru-RU" alt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50828" y="5418935"/>
            <a:ext cx="9459861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08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СУДЕБНАЯ ЗАЩИТА: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 суд по месту нарушения прав или месту жительства потребителя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5866682" y="2161158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866682" y="3011394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593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500" b="1" dirty="0">
                <a:solidFill>
                  <a:srgbClr val="008000"/>
                </a:solidFill>
              </a:rPr>
              <a:t>Общественные объединения потребителей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655" y="2180492"/>
            <a:ext cx="10463610" cy="4038600"/>
          </a:xfrm>
        </p:spPr>
        <p:txBody>
          <a:bodyPr/>
          <a:lstStyle/>
          <a:p>
            <a:pPr algn="just"/>
            <a:r>
              <a:rPr lang="ru-RU" sz="2500" b="1" dirty="0">
                <a:solidFill>
                  <a:srgbClr val="FF0000"/>
                </a:solidFill>
              </a:rPr>
              <a:t>БЕЗВОЗМЕЗДНО </a:t>
            </a:r>
            <a:r>
              <a:rPr lang="ru-RU" sz="2500" b="1" dirty="0">
                <a:solidFill>
                  <a:schemeClr val="tx1"/>
                </a:solidFill>
              </a:rPr>
              <a:t>консультируют потребителей по вопросам защиты их прав потребителей  </a:t>
            </a:r>
          </a:p>
          <a:p>
            <a:pPr algn="just"/>
            <a:r>
              <a:rPr lang="ru-RU" sz="2500" b="1" dirty="0">
                <a:solidFill>
                  <a:srgbClr val="FF0000"/>
                </a:solidFill>
              </a:rPr>
              <a:t>БЕЗВОЗМЕЗДНО </a:t>
            </a:r>
            <a:r>
              <a:rPr lang="ru-RU" sz="2500" b="1" dirty="0">
                <a:solidFill>
                  <a:schemeClr val="tx1"/>
                </a:solidFill>
              </a:rPr>
              <a:t>обращаются по поручению потребителя с претензией к изготовителю (продавцу, поставщику, представителю, исполнителю, ремонтной организации) об устранении нарушений его прав</a:t>
            </a:r>
          </a:p>
          <a:p>
            <a:pPr algn="just"/>
            <a:r>
              <a:rPr lang="ru-RU" sz="2500" b="1" dirty="0">
                <a:solidFill>
                  <a:schemeClr val="tx1"/>
                </a:solidFill>
              </a:rPr>
              <a:t> </a:t>
            </a:r>
            <a:r>
              <a:rPr lang="ru-RU" sz="2500" b="1" dirty="0">
                <a:solidFill>
                  <a:srgbClr val="FF0000"/>
                </a:solidFill>
              </a:rPr>
              <a:t>БЕЗВОЗМЕЗДНО </a:t>
            </a:r>
            <a:r>
              <a:rPr lang="ru-RU" sz="2500" b="1" dirty="0">
                <a:solidFill>
                  <a:schemeClr val="tx1"/>
                </a:solidFill>
              </a:rPr>
              <a:t>обращаются в суд с иском о защите прав потребителя и  представляют и защищают в суде права и законные интересы потребителя 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97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 министерств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139" y="557147"/>
            <a:ext cx="4409253" cy="4020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Текст 3"/>
          <p:cNvSpPr txBox="1">
            <a:spLocks/>
          </p:cNvSpPr>
          <p:nvPr/>
        </p:nvSpPr>
        <p:spPr bwMode="auto">
          <a:xfrm>
            <a:off x="457200" y="5108330"/>
            <a:ext cx="11236569" cy="1283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lnSpc>
                <a:spcPts val="3000"/>
              </a:lnSpc>
              <a:spcBef>
                <a:spcPct val="20000"/>
              </a:spcBef>
            </a:pPr>
            <a:r>
              <a:rPr lang="ru-RU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Актуальная информация о торговле,</a:t>
            </a:r>
          </a:p>
          <a:p>
            <a:pPr marL="342900" indent="-342900" algn="ctr">
              <a:lnSpc>
                <a:spcPts val="3000"/>
              </a:lnSpc>
              <a:spcBef>
                <a:spcPct val="20000"/>
              </a:spcBef>
            </a:pPr>
            <a:r>
              <a:rPr lang="ru-RU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бытовых услугах, рекламе, государственных закупках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4062" y="4640482"/>
            <a:ext cx="10491150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ts val="4000"/>
              </a:lnSpc>
            </a:pPr>
            <a:r>
              <a:rPr lang="ru-RU" altLang="ru-RU" sz="3800" b="1" dirty="0">
                <a:solidFill>
                  <a:srgbClr val="0070C0"/>
                </a:solidFill>
                <a:cs typeface="Times New Roman" pitchFamily="18" charset="0"/>
              </a:rPr>
              <a:t>Подписывайтесь </a:t>
            </a:r>
            <a:r>
              <a:rPr lang="ru-RU" altLang="ru-RU" sz="3300" b="1" dirty="0">
                <a:solidFill>
                  <a:srgbClr val="0070C0"/>
                </a:solidFill>
                <a:cs typeface="Times New Roman" pitchFamily="18" charset="0"/>
              </a:rPr>
              <a:t>на </a:t>
            </a:r>
            <a:r>
              <a:rPr lang="ru-RU" altLang="ru-RU" sz="3300" b="1" dirty="0" err="1">
                <a:solidFill>
                  <a:srgbClr val="0070C0"/>
                </a:solidFill>
                <a:cs typeface="Times New Roman" pitchFamily="18" charset="0"/>
              </a:rPr>
              <a:t>телеграм</a:t>
            </a:r>
            <a:r>
              <a:rPr lang="ru-RU" altLang="ru-RU" sz="3300" b="1" dirty="0">
                <a:solidFill>
                  <a:srgbClr val="0070C0"/>
                </a:solidFill>
                <a:cs typeface="Times New Roman" pitchFamily="18" charset="0"/>
              </a:rPr>
              <a:t>-канал </a:t>
            </a:r>
            <a:r>
              <a:rPr lang="ru-RU" altLang="ru-RU" sz="4000" b="1" dirty="0">
                <a:solidFill>
                  <a:srgbClr val="008000"/>
                </a:solidFill>
                <a:cs typeface="Times New Roman" pitchFamily="18" charset="0"/>
              </a:rPr>
              <a:t>МАРТ</a:t>
            </a:r>
            <a:endParaRPr lang="en-US" altLang="ru-RU" sz="4000" b="1" dirty="0">
              <a:solidFill>
                <a:srgbClr val="008000"/>
              </a:solidFill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2709" y="712177"/>
            <a:ext cx="4012285" cy="372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43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Текст 3"/>
          <p:cNvSpPr txBox="1">
            <a:spLocks/>
          </p:cNvSpPr>
          <p:nvPr/>
        </p:nvSpPr>
        <p:spPr bwMode="auto">
          <a:xfrm>
            <a:off x="1313133" y="5319345"/>
            <a:ext cx="9431704" cy="104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lnSpc>
                <a:spcPts val="3000"/>
              </a:lnSpc>
            </a:pPr>
            <a:r>
              <a:rPr lang="ru-RU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Разъяснения МАРТ о правах потребителей и</a:t>
            </a:r>
            <a:endParaRPr lang="en-US" sz="35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3000"/>
              </a:lnSpc>
            </a:pPr>
            <a:r>
              <a:rPr lang="ru-RU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способах их защиты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3000"/>
              </a:lnSpc>
            </a:pP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03" y="733783"/>
            <a:ext cx="3343159" cy="3590862"/>
          </a:xfrm>
          <a:prstGeom prst="rect">
            <a:avLst/>
          </a:prstGeom>
        </p:spPr>
      </p:pic>
      <p:pic>
        <p:nvPicPr>
          <p:cNvPr id="7" name="Picture 2" descr="О министерств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94" y="733783"/>
            <a:ext cx="3888891" cy="3508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11812" y="4408460"/>
            <a:ext cx="11034346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ts val="3500"/>
              </a:lnSpc>
            </a:pPr>
            <a:r>
              <a:rPr lang="ru-RU" altLang="ru-RU" sz="3500" b="1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ru-RU" altLang="ru-RU" sz="3500" b="1" dirty="0">
                <a:solidFill>
                  <a:srgbClr val="0070C0"/>
                </a:solidFill>
                <a:cs typeface="Times New Roman" pitchFamily="18" charset="0"/>
              </a:rPr>
              <a:t>Подписывайтесь</a:t>
            </a:r>
            <a:r>
              <a:rPr lang="ru-RU" altLang="ru-RU" sz="3500" b="1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ru-RU" altLang="ru-RU" sz="3200" b="1" dirty="0">
                <a:solidFill>
                  <a:srgbClr val="0070C0"/>
                </a:solidFill>
                <a:cs typeface="Times New Roman" pitchFamily="18" charset="0"/>
              </a:rPr>
              <a:t>на </a:t>
            </a:r>
            <a:r>
              <a:rPr lang="ru-RU" altLang="ru-RU" sz="3200" b="1" dirty="0" err="1">
                <a:solidFill>
                  <a:srgbClr val="0070C0"/>
                </a:solidFill>
                <a:cs typeface="Times New Roman" pitchFamily="18" charset="0"/>
              </a:rPr>
              <a:t>телеграм</a:t>
            </a:r>
            <a:r>
              <a:rPr lang="ru-RU" altLang="ru-RU" sz="3200" b="1" dirty="0">
                <a:solidFill>
                  <a:srgbClr val="0070C0"/>
                </a:solidFill>
                <a:cs typeface="Times New Roman" pitchFamily="18" charset="0"/>
              </a:rPr>
              <a:t>-канал</a:t>
            </a:r>
          </a:p>
          <a:p>
            <a:pPr marL="342900" indent="-342900" algn="ctr">
              <a:lnSpc>
                <a:spcPts val="3500"/>
              </a:lnSpc>
            </a:pPr>
            <a:r>
              <a:rPr lang="ru-RU" altLang="ru-RU" sz="4000" b="1" dirty="0">
                <a:solidFill>
                  <a:srgbClr val="008000"/>
                </a:solidFill>
                <a:cs typeface="Times New Roman" pitchFamily="18" charset="0"/>
              </a:rPr>
              <a:t>МАРТ </a:t>
            </a:r>
            <a:r>
              <a:rPr lang="ru-RU" altLang="ru-RU" sz="3100" b="1" dirty="0">
                <a:solidFill>
                  <a:srgbClr val="008000"/>
                </a:solidFill>
                <a:cs typeface="Times New Roman" pitchFamily="18" charset="0"/>
              </a:rPr>
              <a:t>о правах потребителей</a:t>
            </a:r>
            <a:endParaRPr lang="en-US" altLang="ru-RU" sz="3100" b="1" dirty="0">
              <a:solidFill>
                <a:srgbClr val="008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59326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540</TotalTime>
  <Words>303</Words>
  <Application>Microsoft Office PowerPoint</Application>
  <PresentationFormat>Широкоэкранный</PresentationFormat>
  <Paragraphs>83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Corbel</vt:lpstr>
      <vt:lpstr>Segoe UI</vt:lpstr>
      <vt:lpstr>Times New Roman</vt:lpstr>
      <vt:lpstr>Базис</vt:lpstr>
      <vt:lpstr>Министерство антимонопольного регулирования и торговли</vt:lpstr>
      <vt:lpstr>МАРТ информирует :</vt:lpstr>
      <vt:lpstr>Презентация PowerPoint</vt:lpstr>
      <vt:lpstr>Презентация PowerPoint</vt:lpstr>
      <vt:lpstr>Презентация PowerPoint</vt:lpstr>
      <vt:lpstr>КУДА ОБРАЩАТЬСЯ В СЛУЧАЕ НАРУШЕНИЯ ПРАВ ПОТРЕБИТЕЛЯ?</vt:lpstr>
      <vt:lpstr>Общественные объединения потребителей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Куда обращаться при нарушении прав потребителя?</dc:title>
  <dc:creator>Гаврильчик Инна Анатольевна</dc:creator>
  <cp:lastModifiedBy>Шамич Юлия Вячеславовна</cp:lastModifiedBy>
  <cp:revision>89</cp:revision>
  <cp:lastPrinted>2021-05-08T14:10:08Z</cp:lastPrinted>
  <dcterms:created xsi:type="dcterms:W3CDTF">2021-04-13T14:18:38Z</dcterms:created>
  <dcterms:modified xsi:type="dcterms:W3CDTF">2025-03-13T11:45:08Z</dcterms:modified>
</cp:coreProperties>
</file>