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4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theme/themeOverride5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theme/themeOverride6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7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drawings/drawing1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63" r:id="rId2"/>
    <p:sldId id="420" r:id="rId3"/>
    <p:sldId id="421" r:id="rId4"/>
    <p:sldId id="422" r:id="rId5"/>
    <p:sldId id="423" r:id="rId6"/>
    <p:sldId id="424" r:id="rId7"/>
    <p:sldId id="435" r:id="rId8"/>
    <p:sldId id="436" r:id="rId9"/>
    <p:sldId id="425" r:id="rId10"/>
    <p:sldId id="426" r:id="rId11"/>
    <p:sldId id="427" r:id="rId12"/>
    <p:sldId id="439" r:id="rId13"/>
    <p:sldId id="428" r:id="rId14"/>
    <p:sldId id="429" r:id="rId15"/>
    <p:sldId id="430" r:id="rId16"/>
    <p:sldId id="431" r:id="rId17"/>
    <p:sldId id="432" r:id="rId18"/>
    <p:sldId id="433" r:id="rId19"/>
    <p:sldId id="434" r:id="rId20"/>
  </p:sldIdLst>
  <p:sldSz cx="12192000" cy="6858000"/>
  <p:notesSz cx="9942513" cy="67611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A5C26A"/>
    <a:srgbClr val="FF5050"/>
    <a:srgbClr val="E0EACC"/>
    <a:srgbClr val="ADA36F"/>
    <a:srgbClr val="332F1D"/>
    <a:srgbClr val="698335"/>
    <a:srgbClr val="97B953"/>
    <a:srgbClr val="EECFCE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30" autoAdjust="0"/>
    <p:restoredTop sz="94709" autoAdjust="0"/>
  </p:normalViewPr>
  <p:slideViewPr>
    <p:cSldViewPr>
      <p:cViewPr>
        <p:scale>
          <a:sx n="73" d="100"/>
          <a:sy n="73" d="100"/>
        </p:scale>
        <p:origin x="-1704" y="-82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7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2969242125984249E-2"/>
          <c:y val="0.15881504832144752"/>
          <c:w val="0.90012672244094483"/>
          <c:h val="0.41984834354207445"/>
        </c:manualLayout>
      </c:layout>
      <c:lineChart>
        <c:grouping val="stacked"/>
        <c:varyColors val="0"/>
        <c:ser>
          <c:idx val="0"/>
          <c:order val="0"/>
          <c:tx>
            <c:strRef>
              <c:f>'К травматизму'!$B$10</c:f>
              <c:strCache>
                <c:ptCount val="1"/>
                <c:pt idx="0">
                  <c:v>  из них численность погибших на производстве, человек</c:v>
                </c:pt>
              </c:strCache>
            </c:strRef>
          </c:tx>
          <c:spPr>
            <a:ln w="101600">
              <a:solidFill>
                <a:srgbClr val="C00000"/>
              </a:solidFill>
            </a:ln>
          </c:spPr>
          <c:marker>
            <c:spPr>
              <a:solidFill>
                <a:srgbClr val="FF7C80"/>
              </a:solidFill>
              <a:ln>
                <a:solidFill>
                  <a:srgbClr val="C00000"/>
                </a:solidFill>
              </a:ln>
            </c:spPr>
          </c:marker>
          <c:dLbls>
            <c:dLbl>
              <c:idx val="0"/>
              <c:layout>
                <c:manualLayout>
                  <c:x val="-3.0247367554265842E-2"/>
                  <c:y val="-5.05009855733919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7735563849688246E-2"/>
                  <c:y val="-4.76086038108837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3991465701977046E-2"/>
                  <c:y val="-3.893145852335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5650263232258647E-2"/>
                  <c:y val="-4.47162220483756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9820864467117848E-2"/>
                  <c:y val="-3.60390767608512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травматизму'!$C$7:$G$7</c:f>
              <c:strCache>
                <c:ptCount val="5"/>
                <c:pt idx="0">
                  <c:v>январь - август 2021 г.</c:v>
                </c:pt>
                <c:pt idx="1">
                  <c:v>январь - август 2022 г.</c:v>
                </c:pt>
                <c:pt idx="2">
                  <c:v>январь - август 2023 г.</c:v>
                </c:pt>
                <c:pt idx="3">
                  <c:v>январь - август 2024 г.</c:v>
                </c:pt>
                <c:pt idx="4">
                  <c:v>январь - август 2025 г.</c:v>
                </c:pt>
              </c:strCache>
            </c:strRef>
          </c:cat>
          <c:val>
            <c:numRef>
              <c:f>'К травматизму'!$C$10:$G$10</c:f>
              <c:numCache>
                <c:formatCode>General</c:formatCode>
                <c:ptCount val="5"/>
                <c:pt idx="0">
                  <c:v>30</c:v>
                </c:pt>
                <c:pt idx="1">
                  <c:v>21</c:v>
                </c:pt>
                <c:pt idx="2">
                  <c:v>14</c:v>
                </c:pt>
                <c:pt idx="3">
                  <c:v>16</c:v>
                </c:pt>
                <c:pt idx="4">
                  <c:v>22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'К травматизму'!$B$9</c:f>
              <c:strCache>
                <c:ptCount val="1"/>
                <c:pt idx="0">
                  <c:v>  из них, численность потерпевших, получивших тяжелые производственные травмы, человек</c:v>
                </c:pt>
              </c:strCache>
            </c:strRef>
          </c:tx>
          <c:spPr>
            <a:ln w="98425">
              <a:solidFill>
                <a:srgbClr val="002060"/>
              </a:solidFill>
            </a:ln>
            <a:effectLst/>
          </c:spPr>
          <c:marker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2060"/>
                </a:solidFill>
              </a:ln>
            </c:spPr>
          </c:marker>
          <c:dPt>
            <c:idx val="0"/>
            <c:bubble3D val="0"/>
          </c:dPt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травматизму'!$C$7:$G$7</c:f>
              <c:strCache>
                <c:ptCount val="5"/>
                <c:pt idx="0">
                  <c:v>январь - август 2021 г.</c:v>
                </c:pt>
                <c:pt idx="1">
                  <c:v>январь - август 2022 г.</c:v>
                </c:pt>
                <c:pt idx="2">
                  <c:v>январь - август 2023 г.</c:v>
                </c:pt>
                <c:pt idx="3">
                  <c:v>январь - август 2024 г.</c:v>
                </c:pt>
                <c:pt idx="4">
                  <c:v>январь - август 2025 г.</c:v>
                </c:pt>
              </c:strCache>
            </c:strRef>
          </c:cat>
          <c:val>
            <c:numRef>
              <c:f>'К травматизму'!$C$9:$G$9</c:f>
              <c:numCache>
                <c:formatCode>General</c:formatCode>
                <c:ptCount val="5"/>
                <c:pt idx="0">
                  <c:v>92</c:v>
                </c:pt>
                <c:pt idx="1">
                  <c:v>90</c:v>
                </c:pt>
                <c:pt idx="2">
                  <c:v>90</c:v>
                </c:pt>
                <c:pt idx="3">
                  <c:v>80</c:v>
                </c:pt>
                <c:pt idx="4">
                  <c:v>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'К травматизму'!$B$8</c:f>
              <c:strCache>
                <c:ptCount val="1"/>
                <c:pt idx="0">
                  <c:v>  общая численность потерпевших в результате несчастных случаев на производстве, человек</c:v>
                </c:pt>
              </c:strCache>
            </c:strRef>
          </c:tx>
          <c:spPr>
            <a:ln w="98425">
              <a:solidFill>
                <a:schemeClr val="bg2">
                  <a:lumMod val="25000"/>
                </a:schemeClr>
              </a:solidFill>
            </a:ln>
          </c:spPr>
          <c:marker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c:spPr>
          </c:marker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травматизму'!$C$7:$G$7</c:f>
              <c:strCache>
                <c:ptCount val="5"/>
                <c:pt idx="0">
                  <c:v>январь - август 2021 г.</c:v>
                </c:pt>
                <c:pt idx="1">
                  <c:v>январь - август 2022 г.</c:v>
                </c:pt>
                <c:pt idx="2">
                  <c:v>январь - август 2023 г.</c:v>
                </c:pt>
                <c:pt idx="3">
                  <c:v>январь - август 2024 г.</c:v>
                </c:pt>
                <c:pt idx="4">
                  <c:v>январь - август 2025 г.</c:v>
                </c:pt>
              </c:strCache>
            </c:strRef>
          </c:cat>
          <c:val>
            <c:numRef>
              <c:f>'К травматизму'!$C$8:$G$8</c:f>
              <c:numCache>
                <c:formatCode>General</c:formatCode>
                <c:ptCount val="5"/>
                <c:pt idx="0">
                  <c:v>249</c:v>
                </c:pt>
                <c:pt idx="1">
                  <c:v>221</c:v>
                </c:pt>
                <c:pt idx="2">
                  <c:v>246</c:v>
                </c:pt>
                <c:pt idx="3">
                  <c:v>240</c:v>
                </c:pt>
                <c:pt idx="4">
                  <c:v>215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46528"/>
        <c:axId val="101195776"/>
      </c:lineChart>
      <c:catAx>
        <c:axId val="101046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1195776"/>
        <c:crossesAt val="0"/>
        <c:auto val="0"/>
        <c:lblAlgn val="ctr"/>
        <c:lblOffset val="100"/>
        <c:tickLblSkip val="1"/>
        <c:tickMarkSkip val="1"/>
        <c:noMultiLvlLbl val="0"/>
      </c:catAx>
      <c:valAx>
        <c:axId val="101195776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101046528"/>
        <c:crosses val="autoZero"/>
        <c:crossBetween val="between"/>
        <c:minorUnit val="100"/>
      </c:valAx>
    </c:plotArea>
    <c:legend>
      <c:legendPos val="b"/>
      <c:layout>
        <c:manualLayout>
          <c:xMode val="edge"/>
          <c:yMode val="edge"/>
          <c:x val="2.7083333333333334E-2"/>
          <c:y val="0.76781239425844827"/>
          <c:w val="0.94417191601049866"/>
          <c:h val="0.22920201601632037"/>
        </c:manualLayout>
      </c:layout>
      <c:overlay val="0"/>
      <c:txPr>
        <a:bodyPr/>
        <a:lstStyle/>
        <a:p>
          <a:pPr>
            <a:defRPr sz="20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40"/>
      <c:rotY val="14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58927738360371"/>
          <c:y val="0.15697432316373294"/>
          <c:w val="0.46052907219673272"/>
          <c:h val="0.50400186215255205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8"/>
          <c:dPt>
            <c:idx val="0"/>
            <c:bubble3D val="0"/>
            <c:spPr>
              <a:solidFill>
                <a:srgbClr val="C00000">
                  <a:alpha val="84000"/>
                </a:srgbClr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C000">
                  <a:alpha val="95000"/>
                </a:srgbClr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chemeClr val="bg2">
                  <a:lumMod val="50000"/>
                  <a:alpha val="95000"/>
                </a:schemeClr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002060">
                  <a:alpha val="95000"/>
                </a:srgbClr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chemeClr val="accent6">
                  <a:lumMod val="75000"/>
                  <a:alpha val="95000"/>
                </a:schemeClr>
              </a:solidFill>
              <a:ln>
                <a:noFill/>
              </a:ln>
            </c:spPr>
          </c:dPt>
          <c:dPt>
            <c:idx val="5"/>
            <c:bubble3D val="0"/>
          </c:dPt>
          <c:dLbls>
            <c:dLbl>
              <c:idx val="0"/>
              <c:layout>
                <c:manualLayout>
                  <c:x val="-0.10864178299196371"/>
                  <c:y val="-0.13129696383859946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rgbClr val="FF330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ru-RU" sz="2000">
                        <a:solidFill>
                          <a:srgbClr val="FF3300"/>
                        </a:solidFill>
                      </a:rPr>
                      <a:t> 46 (</a:t>
                    </a:r>
                    <a:r>
                      <a:rPr lang="en-US" sz="2000">
                        <a:solidFill>
                          <a:srgbClr val="FF3300"/>
                        </a:solidFill>
                      </a:rPr>
                      <a:t>41,4%</a:t>
                    </a:r>
                    <a:r>
                      <a:rPr lang="ru-RU" sz="2000">
                        <a:solidFill>
                          <a:srgbClr val="FF3300"/>
                        </a:solidFill>
                      </a:rPr>
                      <a:t>)</a:t>
                    </a:r>
                    <a:endParaRPr lang="en-US">
                      <a:solidFill>
                        <a:srgbClr val="FF33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7946184084021954"/>
                  <c:y val="6.1247893885387088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23 (</a:t>
                    </a:r>
                    <a:r>
                      <a:rPr lang="en-US" sz="2000"/>
                      <a:t>20,7%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5123749021325967E-2"/>
                  <c:y val="2.2981484039641245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18 (</a:t>
                    </a:r>
                    <a:r>
                      <a:rPr lang="en-US" sz="2000"/>
                      <a:t>16,2%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0212204927243449E-2"/>
                  <c:y val="1.0006242825784883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10 (</a:t>
                    </a:r>
                    <a:r>
                      <a:rPr lang="en-US" sz="2000"/>
                      <a:t>9,0%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705197012660898E-2"/>
                  <c:y val="-1.5306066281356775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7 (</a:t>
                    </a:r>
                    <a:r>
                      <a:rPr lang="en-US" sz="2000"/>
                      <a:t>6,3%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3039402532179614"/>
                  <c:y val="1.1804445160467473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7 (</a:t>
                    </a:r>
                    <a:r>
                      <a:rPr lang="en-US" sz="2000"/>
                      <a:t>6,3%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'к деятельности'!$C$5:$C$10</c:f>
              <c:strCache>
                <c:ptCount val="6"/>
                <c:pt idx="0">
                  <c:v> падение потерпевшего (46)</c:v>
                </c:pt>
                <c:pt idx="1">
                  <c:v> воздействие движущихся, разлетающихся, вращающихся предметов, деталей (23)</c:v>
                </c:pt>
                <c:pt idx="2">
                  <c:v> падение, обрушение конструкций зданий и сооружений, обвалы предметов, материалов, грунта (18)</c:v>
                </c:pt>
                <c:pt idx="3">
                  <c:v> транспортные происшествия (10)</c:v>
                </c:pt>
                <c:pt idx="4">
                  <c:v> телесные повреждения, нанесенные животными (7)</c:v>
                </c:pt>
                <c:pt idx="5">
                  <c:v> прочие (7)</c:v>
                </c:pt>
              </c:strCache>
            </c:strRef>
          </c:cat>
          <c:val>
            <c:numRef>
              <c:f>'к деятельности'!$D$5:$D$10</c:f>
              <c:numCache>
                <c:formatCode>0.0%</c:formatCode>
                <c:ptCount val="6"/>
                <c:pt idx="0">
                  <c:v>0.41399999999999998</c:v>
                </c:pt>
                <c:pt idx="1">
                  <c:v>0.20699999999999999</c:v>
                </c:pt>
                <c:pt idx="2">
                  <c:v>0.16200000000000001</c:v>
                </c:pt>
                <c:pt idx="3">
                  <c:v>0.09</c:v>
                </c:pt>
                <c:pt idx="4">
                  <c:v>6.3E-2</c:v>
                </c:pt>
                <c:pt idx="5">
                  <c:v>6.3E-2</c:v>
                </c:pt>
              </c:numCache>
            </c:numRef>
          </c:val>
        </c:ser>
        <c:ser>
          <c:idx val="1"/>
          <c:order val="1"/>
          <c:cat>
            <c:strRef>
              <c:f>'к деятельности'!$C$5:$C$10</c:f>
              <c:strCache>
                <c:ptCount val="6"/>
                <c:pt idx="0">
                  <c:v> падение потерпевшего (46)</c:v>
                </c:pt>
                <c:pt idx="1">
                  <c:v> воздействие движущихся, разлетающихся, вращающихся предметов, деталей (23)</c:v>
                </c:pt>
                <c:pt idx="2">
                  <c:v> падение, обрушение конструкций зданий и сооружений, обвалы предметов, материалов, грунта (18)</c:v>
                </c:pt>
                <c:pt idx="3">
                  <c:v> транспортные происшествия (10)</c:v>
                </c:pt>
                <c:pt idx="4">
                  <c:v> телесные повреждения, нанесенные животными (7)</c:v>
                </c:pt>
                <c:pt idx="5">
                  <c:v> прочие (7)</c:v>
                </c:pt>
              </c:strCache>
            </c:strRef>
          </c:cat>
          <c:val>
            <c:numRef>
              <c:f>'к деятельности'!$E$5:$E$10</c:f>
              <c:numCache>
                <c:formatCode>0</c:formatCode>
                <c:ptCount val="6"/>
                <c:pt idx="0">
                  <c:v>46</c:v>
                </c:pt>
                <c:pt idx="1">
                  <c:v>23</c:v>
                </c:pt>
                <c:pt idx="2" formatCode="General">
                  <c:v>18</c:v>
                </c:pt>
                <c:pt idx="3" formatCode="General">
                  <c:v>10</c:v>
                </c:pt>
                <c:pt idx="4" formatCode="General">
                  <c:v>7</c:v>
                </c:pt>
                <c:pt idx="5" formatCode="General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1319">
          <a:noFill/>
        </a:ln>
      </c:spPr>
    </c:plotArea>
    <c:legend>
      <c:legendPos val="b"/>
      <c:legendEntry>
        <c:idx val="2"/>
        <c:txPr>
          <a:bodyPr/>
          <a:lstStyle/>
          <a:p>
            <a:pPr algn="l">
              <a:lnSpc>
                <a:spcPct val="100000"/>
              </a:lnSpc>
              <a:spcAft>
                <a:spcPts val="0"/>
              </a:spcAft>
              <a:defRPr sz="2000" b="1" kern="1200" spc="-3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"/>
          <c:y val="0.73527170214834259"/>
          <c:w val="1"/>
          <c:h val="0.26472829785165747"/>
        </c:manualLayout>
      </c:layout>
      <c:overlay val="1"/>
      <c:spPr>
        <a:noFill/>
      </c:spPr>
      <c:txPr>
        <a:bodyPr/>
        <a:lstStyle/>
        <a:p>
          <a:pPr algn="l">
            <a:lnSpc>
              <a:spcPct val="100000"/>
            </a:lnSpc>
            <a:spcAft>
              <a:spcPts val="0"/>
            </a:spcAft>
            <a:defRPr sz="2000" b="1" kern="1200" spc="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40"/>
      <c:rotY val="14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58927738360371"/>
          <c:y val="0.15697432316373294"/>
          <c:w val="0.46052907219673272"/>
          <c:h val="0.50400186215255205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8"/>
          <c:dPt>
            <c:idx val="0"/>
            <c:bubble3D val="0"/>
            <c:spPr>
              <a:solidFill>
                <a:srgbClr val="C00000">
                  <a:alpha val="84000"/>
                </a:srgbClr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C000">
                  <a:alpha val="95000"/>
                </a:srgbClr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chemeClr val="bg2">
                  <a:lumMod val="50000"/>
                  <a:alpha val="95000"/>
                </a:schemeClr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002060">
                  <a:alpha val="95000"/>
                </a:srgbClr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chemeClr val="accent6">
                  <a:lumMod val="75000"/>
                  <a:alpha val="95000"/>
                </a:schemeClr>
              </a:solidFill>
              <a:ln>
                <a:noFill/>
              </a:ln>
            </c:spPr>
          </c:dPt>
          <c:dPt>
            <c:idx val="5"/>
            <c:bubble3D val="0"/>
          </c:dPt>
          <c:dLbls>
            <c:dLbl>
              <c:idx val="0"/>
              <c:layout>
                <c:manualLayout>
                  <c:x val="-0.13143573227530073"/>
                  <c:y val="-5.7107369271148796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rgbClr val="FF330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ru-RU" sz="2000">
                        <a:solidFill>
                          <a:srgbClr val="FF3300"/>
                        </a:solidFill>
                      </a:rPr>
                      <a:t>21 (</a:t>
                    </a:r>
                    <a:r>
                      <a:rPr lang="en-US" sz="2000">
                        <a:solidFill>
                          <a:srgbClr val="FF3300"/>
                        </a:solidFill>
                      </a:rPr>
                      <a:t>21,2%</a:t>
                    </a:r>
                    <a:r>
                      <a:rPr lang="ru-RU" sz="2000">
                        <a:solidFill>
                          <a:srgbClr val="FF3300"/>
                        </a:solidFill>
                      </a:rPr>
                      <a:t>)</a:t>
                    </a:r>
                    <a:endParaRPr lang="en-US">
                      <a:solidFill>
                        <a:srgbClr val="FF330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0506769857500318E-2"/>
                  <c:y val="-4.4446598021401175E-3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18 (</a:t>
                    </a:r>
                    <a:r>
                      <a:rPr lang="en-US" sz="2000"/>
                      <a:t>18,2%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0376328153382071"/>
                  <c:y val="1.5887583282858872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18 (</a:t>
                    </a:r>
                    <a:r>
                      <a:rPr lang="en-US" sz="2000"/>
                      <a:t>18,2%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433364764085671E-2"/>
                  <c:y val="3.8020755097920453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12 (</a:t>
                    </a:r>
                    <a:r>
                      <a:rPr lang="en-US" sz="2000"/>
                      <a:t>12,1%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'к деятельности'!$C$5:$C$8</c:f>
              <c:strCache>
                <c:ptCount val="4"/>
                <c:pt idx="0">
                  <c:v>нарушение потерпевшим требований безопасности (21)</c:v>
                </c:pt>
                <c:pt idx="1">
                  <c:v>личная неосторожность потерпевших (18)</c:v>
                </c:pt>
                <c:pt idx="2">
                  <c:v>неудовлетворительная организация производства работ (18)</c:v>
                </c:pt>
                <c:pt idx="3">
                  <c:v>нарушение порядка привлечения потерпевшего к выполнению работ (12)</c:v>
                </c:pt>
              </c:strCache>
            </c:strRef>
          </c:cat>
          <c:val>
            <c:numRef>
              <c:f>'к деятельности'!$D$5:$D$8</c:f>
              <c:numCache>
                <c:formatCode>0.0%</c:formatCode>
                <c:ptCount val="4"/>
                <c:pt idx="0">
                  <c:v>0.21199999999999999</c:v>
                </c:pt>
                <c:pt idx="1">
                  <c:v>0.182</c:v>
                </c:pt>
                <c:pt idx="2">
                  <c:v>0.182</c:v>
                </c:pt>
                <c:pt idx="3">
                  <c:v>0.121</c:v>
                </c:pt>
              </c:numCache>
            </c:numRef>
          </c:val>
        </c:ser>
        <c:ser>
          <c:idx val="1"/>
          <c:order val="1"/>
          <c:cat>
            <c:strRef>
              <c:f>'к деятельности'!$C$5:$C$8</c:f>
              <c:strCache>
                <c:ptCount val="4"/>
                <c:pt idx="0">
                  <c:v>нарушение потерпевшим требований безопасности (21)</c:v>
                </c:pt>
                <c:pt idx="1">
                  <c:v>личная неосторожность потерпевших (18)</c:v>
                </c:pt>
                <c:pt idx="2">
                  <c:v>неудовлетворительная организация производства работ (18)</c:v>
                </c:pt>
                <c:pt idx="3">
                  <c:v>нарушение порядка привлечения потерпевшего к выполнению работ (12)</c:v>
                </c:pt>
              </c:strCache>
            </c:strRef>
          </c:cat>
          <c:val>
            <c:numRef>
              <c:f>'к деятельности'!$E$5:$E$8</c:f>
              <c:numCache>
                <c:formatCode>0</c:formatCode>
                <c:ptCount val="4"/>
                <c:pt idx="0">
                  <c:v>21</c:v>
                </c:pt>
                <c:pt idx="1">
                  <c:v>18</c:v>
                </c:pt>
                <c:pt idx="2" formatCode="General">
                  <c:v>18</c:v>
                </c:pt>
                <c:pt idx="3" formatCode="General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1319">
          <a:noFill/>
        </a:ln>
      </c:spPr>
    </c:plotArea>
    <c:legend>
      <c:legendPos val="b"/>
      <c:legendEntry>
        <c:idx val="2"/>
        <c:txPr>
          <a:bodyPr/>
          <a:lstStyle/>
          <a:p>
            <a:pPr algn="l">
              <a:lnSpc>
                <a:spcPct val="100000"/>
              </a:lnSpc>
              <a:spcAft>
                <a:spcPts val="0"/>
              </a:spcAft>
              <a:defRPr sz="2000" b="1" kern="1200" spc="-3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"/>
          <c:y val="0.76193094418818963"/>
          <c:w val="1"/>
          <c:h val="0.23806905581181037"/>
        </c:manualLayout>
      </c:layout>
      <c:overlay val="1"/>
      <c:spPr>
        <a:noFill/>
      </c:spPr>
      <c:txPr>
        <a:bodyPr/>
        <a:lstStyle/>
        <a:p>
          <a:pPr algn="l">
            <a:lnSpc>
              <a:spcPct val="100000"/>
            </a:lnSpc>
            <a:spcAft>
              <a:spcPts val="0"/>
            </a:spcAft>
            <a:defRPr sz="2000" b="1" kern="1200" spc="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40"/>
      <c:rotY val="148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03603013319806"/>
          <c:y val="0.12125383001484866"/>
          <c:w val="0.46895191029644634"/>
          <c:h val="0.51171837569257361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8"/>
          <c:dPt>
            <c:idx val="0"/>
            <c:bubble3D val="0"/>
            <c:spPr>
              <a:solidFill>
                <a:srgbClr val="C00000">
                  <a:alpha val="84000"/>
                </a:srgbClr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C000">
                  <a:alpha val="95000"/>
                </a:srgbClr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chemeClr val="bg2">
                  <a:lumMod val="50000"/>
                  <a:alpha val="95000"/>
                </a:schemeClr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002060">
                  <a:alpha val="95000"/>
                </a:srgbClr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chemeClr val="accent6">
                  <a:lumMod val="75000"/>
                  <a:alpha val="95000"/>
                </a:schemeClr>
              </a:solidFill>
              <a:ln>
                <a:noFill/>
              </a:ln>
            </c:spPr>
          </c:dPt>
          <c:dPt>
            <c:idx val="5"/>
            <c:bubble3D val="0"/>
          </c:dPt>
          <c:dLbls>
            <c:dLbl>
              <c:idx val="0"/>
              <c:layout>
                <c:manualLayout>
                  <c:x val="0.11514943788039615"/>
                  <c:y val="-0.17722339141690915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latin typeface="Arial Black" panose="020B0A04020102020204" pitchFamily="34" charset="0"/>
                      </a:defRPr>
                    </a:pPr>
                    <a:r>
                      <a:rPr lang="ru-RU" sz="1800"/>
                      <a:t>25 (</a:t>
                    </a:r>
                    <a:r>
                      <a:rPr lang="en-US" sz="1800"/>
                      <a:t>37,9%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pPr>
                <a:solidFill>
                  <a:sysClr val="window" lastClr="FFFFFF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8219782808603597E-2"/>
                  <c:y val="9.3740833385925232E-2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latin typeface="Arial Black" panose="020B0A04020102020204" pitchFamily="34" charset="0"/>
                      </a:defRPr>
                    </a:pPr>
                    <a:r>
                      <a:rPr lang="ru-RU" sz="1800"/>
                      <a:t>15 (</a:t>
                    </a:r>
                    <a:r>
                      <a:rPr lang="en-US" sz="1800"/>
                      <a:t>22,7%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pPr>
                <a:solidFill>
                  <a:sysClr val="window" lastClr="FFFFFF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5568470973104729E-2"/>
                  <c:y val="8.4199916706772834E-2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latin typeface="Arial Black" panose="020B0A04020102020204" pitchFamily="34" charset="0"/>
                      </a:defRPr>
                    </a:pPr>
                    <a:r>
                      <a:rPr lang="ru-RU" sz="1800"/>
                      <a:t>13 (</a:t>
                    </a:r>
                    <a:r>
                      <a:rPr lang="en-US" sz="1800"/>
                      <a:t>19,7%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pPr>
                <a:solidFill>
                  <a:sysClr val="window" lastClr="FFFFFF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7626266342875367E-2"/>
                  <c:y val="-0.25698064479907923"/>
                </c:manualLayout>
              </c:layout>
              <c:tx>
                <c:rich>
                  <a:bodyPr/>
                  <a:lstStyle/>
                  <a:p>
                    <a:pPr>
                      <a:defRPr sz="1800">
                        <a:latin typeface="Arial Black" panose="020B0A04020102020204" pitchFamily="34" charset="0"/>
                      </a:defRPr>
                    </a:pPr>
                    <a:r>
                      <a:rPr lang="ru-RU" sz="1800"/>
                      <a:t>7 (</a:t>
                    </a:r>
                    <a:r>
                      <a:rPr lang="en-US" sz="1800"/>
                      <a:t>10,6%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pPr>
                <a:solidFill>
                  <a:sysClr val="window" lastClr="FFFFFF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2832356235844354E-2"/>
                  <c:y val="-0.23097870787541927"/>
                </c:manualLayout>
              </c:layout>
              <c:tx>
                <c:rich>
                  <a:bodyPr/>
                  <a:lstStyle/>
                  <a:p>
                    <a:r>
                      <a:rPr lang="ru-RU" sz="1800"/>
                      <a:t>2 (</a:t>
                    </a:r>
                    <a:r>
                      <a:rPr lang="en-US" sz="1800"/>
                      <a:t>3,0%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0563952870377184"/>
                  <c:y val="-0.17107386977697306"/>
                </c:manualLayout>
              </c:layout>
              <c:tx>
                <c:rich>
                  <a:bodyPr/>
                  <a:lstStyle/>
                  <a:p>
                    <a:r>
                      <a:rPr lang="ru-RU" sz="1800"/>
                      <a:t>2 (</a:t>
                    </a:r>
                    <a:r>
                      <a:rPr lang="en-US" sz="1800"/>
                      <a:t>3,0%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2770656004448042"/>
                  <c:y val="-8.364534647072859E-2"/>
                </c:manualLayout>
              </c:layout>
              <c:tx>
                <c:rich>
                  <a:bodyPr/>
                  <a:lstStyle/>
                  <a:p>
                    <a:r>
                      <a:rPr lang="ru-RU" sz="1800"/>
                      <a:t>1 (</a:t>
                    </a:r>
                    <a:r>
                      <a:rPr lang="en-US" sz="1800"/>
                      <a:t>1,5%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.14684033654671672"/>
                  <c:y val="-1.3930411105028984E-2"/>
                </c:manualLayout>
              </c:layout>
              <c:tx>
                <c:rich>
                  <a:bodyPr/>
                  <a:lstStyle/>
                  <a:p>
                    <a:r>
                      <a:rPr lang="ru-RU" sz="1800"/>
                      <a:t>1 (</a:t>
                    </a:r>
                    <a:r>
                      <a:rPr lang="en-US" sz="1800"/>
                      <a:t>1,5%</a:t>
                    </a:r>
                    <a:r>
                      <a:rPr lang="ru-RU" sz="18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'к деятельности'!$C$5:$C$12</c:f>
              <c:strCache>
                <c:ptCount val="8"/>
                <c:pt idx="0">
                  <c:v>виновных лиц не усматривается (25)</c:v>
                </c:pt>
                <c:pt idx="1">
                  <c:v>исключительно по вине нанимателя (работодателя) (15)</c:v>
                </c:pt>
                <c:pt idx="2">
                  <c:v>по вине самого потерпевшего, включая личную неосторожность (13)</c:v>
                </c:pt>
                <c:pt idx="3">
                  <c:v>наличие смешанной ответственности нанимателя и потерпевшего (7)</c:v>
                </c:pt>
                <c:pt idx="4">
                  <c:v>наличие смешанной ответственности потерпевшего и работника нанимателя, не являющегося должностным лицом (2)</c:v>
                </c:pt>
                <c:pt idx="5">
                  <c:v>по вине сторонних лиц (2)</c:v>
                </c:pt>
                <c:pt idx="6">
                  <c:v>по вине работника нанимателя, не являющегося должностным лицом (1)</c:v>
                </c:pt>
                <c:pt idx="7">
                  <c:v>не установлена (1)</c:v>
                </c:pt>
              </c:strCache>
            </c:strRef>
          </c:cat>
          <c:val>
            <c:numRef>
              <c:f>'к деятельности'!$D$5:$D$12</c:f>
              <c:numCache>
                <c:formatCode>0.0%</c:formatCode>
                <c:ptCount val="8"/>
                <c:pt idx="0">
                  <c:v>0.379</c:v>
                </c:pt>
                <c:pt idx="1">
                  <c:v>0.22700000000000001</c:v>
                </c:pt>
                <c:pt idx="2">
                  <c:v>0.19700000000000001</c:v>
                </c:pt>
                <c:pt idx="3">
                  <c:v>0.106</c:v>
                </c:pt>
                <c:pt idx="4">
                  <c:v>0.03</c:v>
                </c:pt>
                <c:pt idx="5">
                  <c:v>0.03</c:v>
                </c:pt>
                <c:pt idx="6">
                  <c:v>1.4999999999999999E-2</c:v>
                </c:pt>
                <c:pt idx="7">
                  <c:v>1.4999999999999999E-2</c:v>
                </c:pt>
              </c:numCache>
            </c:numRef>
          </c:val>
        </c:ser>
        <c:ser>
          <c:idx val="1"/>
          <c:order val="1"/>
          <c:cat>
            <c:strRef>
              <c:f>'к деятельности'!$C$5:$C$12</c:f>
              <c:strCache>
                <c:ptCount val="8"/>
                <c:pt idx="0">
                  <c:v>виновных лиц не усматривается (25)</c:v>
                </c:pt>
                <c:pt idx="1">
                  <c:v>исключительно по вине нанимателя (работодателя) (15)</c:v>
                </c:pt>
                <c:pt idx="2">
                  <c:v>по вине самого потерпевшего, включая личную неосторожность (13)</c:v>
                </c:pt>
                <c:pt idx="3">
                  <c:v>наличие смешанной ответственности нанимателя и потерпевшего (7)</c:v>
                </c:pt>
                <c:pt idx="4">
                  <c:v>наличие смешанной ответственности потерпевшего и работника нанимателя, не являющегося должностным лицом (2)</c:v>
                </c:pt>
                <c:pt idx="5">
                  <c:v>по вине сторонних лиц (2)</c:v>
                </c:pt>
                <c:pt idx="6">
                  <c:v>по вине работника нанимателя, не являющегося должностным лицом (1)</c:v>
                </c:pt>
                <c:pt idx="7">
                  <c:v>не установлена (1)</c:v>
                </c:pt>
              </c:strCache>
            </c:strRef>
          </c:cat>
          <c:val>
            <c:numRef>
              <c:f>'к деятельности'!$E$5:$E$12</c:f>
              <c:numCache>
                <c:formatCode>0</c:formatCode>
                <c:ptCount val="8"/>
                <c:pt idx="0" formatCode="General">
                  <c:v>25</c:v>
                </c:pt>
                <c:pt idx="1">
                  <c:v>15</c:v>
                </c:pt>
                <c:pt idx="2">
                  <c:v>13</c:v>
                </c:pt>
                <c:pt idx="3" formatCode="General">
                  <c:v>7</c:v>
                </c:pt>
                <c:pt idx="4" formatCode="General">
                  <c:v>2</c:v>
                </c:pt>
                <c:pt idx="5" formatCode="General">
                  <c:v>2</c:v>
                </c:pt>
                <c:pt idx="6" formatCode="General">
                  <c:v>1</c:v>
                </c:pt>
                <c:pt idx="7" formatCode="General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1319">
          <a:noFill/>
        </a:ln>
      </c:spPr>
    </c:plotArea>
    <c:legend>
      <c:legendPos val="b"/>
      <c:layout>
        <c:manualLayout>
          <c:xMode val="edge"/>
          <c:yMode val="edge"/>
          <c:x val="0"/>
          <c:y val="0.67840204150187655"/>
          <c:w val="1"/>
          <c:h val="0.32159795849812345"/>
        </c:manualLayout>
      </c:layout>
      <c:overlay val="1"/>
      <c:spPr>
        <a:noFill/>
      </c:spPr>
      <c:txPr>
        <a:bodyPr/>
        <a:lstStyle/>
        <a:p>
          <a:pPr algn="l">
            <a:lnSpc>
              <a:spcPts val="1000"/>
            </a:lnSpc>
            <a:spcAft>
              <a:spcPts val="0"/>
            </a:spcAft>
            <a:defRPr sz="1700" b="1" kern="1200" spc="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289833116185746E-2"/>
          <c:y val="0.17871440210346998"/>
          <c:w val="0.99313192226218328"/>
          <c:h val="0.3678256394421285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'кудельному весу'!$C$2</c:f>
              <c:strCache>
                <c:ptCount val="1"/>
                <c:pt idx="0">
                  <c:v> среднее количество нарушений на одно обследование по району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 w="25400">
              <a:solidFill>
                <a:schemeClr val="bg2">
                  <a:lumMod val="90000"/>
                </a:schemeClr>
              </a:solidFill>
            </a:ln>
            <a:scene3d>
              <a:camera prst="orthographicFront"/>
              <a:lightRig rig="threePt" dir="t"/>
            </a:scene3d>
            <a:sp3d prstMaterial="matte">
              <a:bevelT w="63500" h="63500" prst="convex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</c:dPt>
          <c:dLbls>
            <c:dLbl>
              <c:idx val="4"/>
              <c:layout>
                <c:manualLayout>
                  <c:x val="2.1378096036467329E-3"/>
                  <c:y val="8.02379982471087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1.3902776234739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0689048018233665E-3"/>
                  <c:y val="8.06885654680347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2.6143790849673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6.2305295950155761E-3"/>
                  <c:y val="-3.0501089324618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 Black"/>
                    <a:ea typeface="Arial Black"/>
                    <a:cs typeface="Arial Black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'кудельному весу'!$B$3:$B$14</c:f>
              <c:strCache>
                <c:ptCount val="12"/>
                <c:pt idx="0">
                  <c:v>Березинский район</c:v>
                </c:pt>
                <c:pt idx="1">
                  <c:v>Вилейский район</c:v>
                </c:pt>
                <c:pt idx="2">
                  <c:v>Клецкий район</c:v>
                </c:pt>
                <c:pt idx="3">
                  <c:v>Крупский район</c:v>
                </c:pt>
                <c:pt idx="4">
                  <c:v>Логойский  район</c:v>
                </c:pt>
                <c:pt idx="5">
                  <c:v>Минский район</c:v>
                </c:pt>
                <c:pt idx="6">
                  <c:v>Мядельский район</c:v>
                </c:pt>
                <c:pt idx="7">
                  <c:v>Несвижский район</c:v>
                </c:pt>
                <c:pt idx="8">
                  <c:v>Пуховичский район</c:v>
                </c:pt>
                <c:pt idx="9">
                  <c:v>Смолевичский район</c:v>
                </c:pt>
                <c:pt idx="10">
                  <c:v>Стародорожский район</c:v>
                </c:pt>
                <c:pt idx="11">
                  <c:v>Столбцовский район</c:v>
                </c:pt>
              </c:strCache>
            </c:strRef>
          </c:cat>
          <c:val>
            <c:numRef>
              <c:f>'кудельному весу'!$C$3:$C$14</c:f>
              <c:numCache>
                <c:formatCode>0.0</c:formatCode>
                <c:ptCount val="12"/>
                <c:pt idx="0">
                  <c:v>5.8</c:v>
                </c:pt>
                <c:pt idx="1">
                  <c:v>9.4</c:v>
                </c:pt>
                <c:pt idx="2">
                  <c:v>7</c:v>
                </c:pt>
                <c:pt idx="3">
                  <c:v>6.2</c:v>
                </c:pt>
                <c:pt idx="4">
                  <c:v>8</c:v>
                </c:pt>
                <c:pt idx="5">
                  <c:v>5.9</c:v>
                </c:pt>
                <c:pt idx="6">
                  <c:v>8.1999999999999993</c:v>
                </c:pt>
                <c:pt idx="7">
                  <c:v>9.6</c:v>
                </c:pt>
                <c:pt idx="8">
                  <c:v>5</c:v>
                </c:pt>
                <c:pt idx="9">
                  <c:v>7.6</c:v>
                </c:pt>
                <c:pt idx="10">
                  <c:v>8.6999999999999993</c:v>
                </c:pt>
                <c:pt idx="1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5"/>
        <c:overlap val="62"/>
        <c:axId val="118797440"/>
        <c:axId val="118798976"/>
      </c:barChart>
      <c:lineChart>
        <c:grouping val="standard"/>
        <c:varyColors val="0"/>
        <c:ser>
          <c:idx val="0"/>
          <c:order val="1"/>
          <c:tx>
            <c:strRef>
              <c:f>'кудельному весу'!$D$2</c:f>
              <c:strCache>
                <c:ptCount val="1"/>
                <c:pt idx="0">
                  <c:v> среднее количество нарушений на одно обследование по области</c:v>
                </c:pt>
              </c:strCache>
            </c:strRef>
          </c:tx>
          <c:spPr>
            <a:ln w="762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0.40618686682856231"/>
                  <c:y val="1.642194725659292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delete val="1"/>
            </c:dLbl>
            <c:spPr>
              <a:solidFill>
                <a:srgbClr val="FFC000"/>
              </a:solidFill>
              <a:ln w="38100"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 Black"/>
                    <a:ea typeface="Arial Black"/>
                    <a:cs typeface="Arial Black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'кудельному весу'!$B$3:$B$14</c:f>
              <c:strCache>
                <c:ptCount val="12"/>
                <c:pt idx="0">
                  <c:v>Березинский район</c:v>
                </c:pt>
                <c:pt idx="1">
                  <c:v>Вилейский район</c:v>
                </c:pt>
                <c:pt idx="2">
                  <c:v>Клецкий район</c:v>
                </c:pt>
                <c:pt idx="3">
                  <c:v>Крупский район</c:v>
                </c:pt>
                <c:pt idx="4">
                  <c:v>Логойский  район</c:v>
                </c:pt>
                <c:pt idx="5">
                  <c:v>Минский район</c:v>
                </c:pt>
                <c:pt idx="6">
                  <c:v>Мядельский район</c:v>
                </c:pt>
                <c:pt idx="7">
                  <c:v>Несвижский район</c:v>
                </c:pt>
                <c:pt idx="8">
                  <c:v>Пуховичский район</c:v>
                </c:pt>
                <c:pt idx="9">
                  <c:v>Смолевичский район</c:v>
                </c:pt>
                <c:pt idx="10">
                  <c:v>Стародорожский район</c:v>
                </c:pt>
                <c:pt idx="11">
                  <c:v>Столбцовский район</c:v>
                </c:pt>
              </c:strCache>
            </c:strRef>
          </c:cat>
          <c:val>
            <c:numRef>
              <c:f>'кудельному весу'!$D$3:$D$14</c:f>
              <c:numCache>
                <c:formatCode>0.0</c:formatCode>
                <c:ptCount val="12"/>
                <c:pt idx="0">
                  <c:v>9.6999999999999993</c:v>
                </c:pt>
                <c:pt idx="1">
                  <c:v>9.6999999999999993</c:v>
                </c:pt>
                <c:pt idx="2">
                  <c:v>9.6999999999999993</c:v>
                </c:pt>
                <c:pt idx="3">
                  <c:v>9.6999999999999993</c:v>
                </c:pt>
                <c:pt idx="4">
                  <c:v>9.6999999999999993</c:v>
                </c:pt>
                <c:pt idx="5">
                  <c:v>9.6999999999999993</c:v>
                </c:pt>
                <c:pt idx="6">
                  <c:v>9.6999999999999993</c:v>
                </c:pt>
                <c:pt idx="7">
                  <c:v>9.6999999999999993</c:v>
                </c:pt>
                <c:pt idx="8">
                  <c:v>9.6999999999999993</c:v>
                </c:pt>
                <c:pt idx="9">
                  <c:v>9.6999999999999993</c:v>
                </c:pt>
                <c:pt idx="10">
                  <c:v>9.6999999999999993</c:v>
                </c:pt>
                <c:pt idx="11">
                  <c:v>9.6999999999999993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8813056"/>
        <c:axId val="118814592"/>
      </c:lineChart>
      <c:catAx>
        <c:axId val="118797440"/>
        <c:scaling>
          <c:orientation val="minMax"/>
        </c:scaling>
        <c:delete val="0"/>
        <c:axPos val="b"/>
        <c:numFmt formatCode="0.0" sourceLinked="1"/>
        <c:majorTickMark val="cross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-2760000" vert="horz" anchor="t" anchorCtr="0"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1879897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1879897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18797440"/>
        <c:crosses val="autoZero"/>
        <c:crossBetween val="between"/>
      </c:valAx>
      <c:catAx>
        <c:axId val="118813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8814592"/>
        <c:crosses val="autoZero"/>
        <c:auto val="0"/>
        <c:lblAlgn val="ctr"/>
        <c:lblOffset val="100"/>
        <c:noMultiLvlLbl val="0"/>
      </c:catAx>
      <c:valAx>
        <c:axId val="11881459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1881305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0560880440893739E-3"/>
          <c:y val="0.84071646082999318"/>
          <c:w val="0.98775001430817455"/>
          <c:h val="0.14249676154821733"/>
        </c:manualLayout>
      </c:layout>
      <c:overlay val="0"/>
      <c:txPr>
        <a:bodyPr/>
        <a:lstStyle/>
        <a:p>
          <a:pPr>
            <a:defRPr sz="20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3445244589426476E-3"/>
          <c:y val="0.19564372074600406"/>
          <c:w val="0.98831619620683531"/>
          <c:h val="0.5207694314158329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'К прил.11'!$C$5</c:f>
              <c:strCache>
                <c:ptCount val="1"/>
                <c:pt idx="0">
                  <c:v>количество групповых несчастных случаев</c:v>
                </c:pt>
              </c:strCache>
            </c:strRef>
          </c:tx>
          <c:spPr>
            <a:solidFill>
              <a:srgbClr val="7030A0"/>
            </a:solidFill>
            <a:scene3d>
              <a:camera prst="orthographicFront"/>
              <a:lightRig rig="threePt" dir="t"/>
            </a:scene3d>
            <a:sp3d/>
          </c:spPr>
          <c:invertIfNegative val="0"/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2.0764771437092227E-3"/>
                  <c:y val="-1.6572855315928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29542874184453E-3"/>
                  <c:y val="-2.20971404212376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29542874184453E-3"/>
                  <c:y val="-1.1048570210618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прил.11'!$B$6:$B$8</c:f>
              <c:strCache>
                <c:ptCount val="3"/>
                <c:pt idx="0">
                  <c:v>январь - август 2023 г.</c:v>
                </c:pt>
                <c:pt idx="1">
                  <c:v>январь - август 2024 г.</c:v>
                </c:pt>
                <c:pt idx="2">
                  <c:v>январь - август 2025 г.</c:v>
                </c:pt>
              </c:strCache>
            </c:strRef>
          </c:cat>
          <c:val>
            <c:numRef>
              <c:f>'К прил.11'!$C$6:$C$8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4</c:v>
                </c:pt>
              </c:numCache>
            </c:numRef>
          </c:val>
          <c:shape val="box"/>
        </c:ser>
        <c:ser>
          <c:idx val="1"/>
          <c:order val="1"/>
          <c:tx>
            <c:strRef>
              <c:f>'К прил.11'!$D$5</c:f>
              <c:strCache>
                <c:ptCount val="1"/>
                <c:pt idx="0">
                  <c:v>численность потерпевших в групповых несчастных случаях, человек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109827655667114E-2"/>
                  <c:y val="-1.8479603643418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198118809809082E-2"/>
                  <c:y val="-1.9408727500500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82385718546112E-2"/>
                  <c:y val="-1.8246235221449886E-2"/>
                </c:manualLayout>
              </c:layout>
              <c:spPr/>
              <c:txPr>
                <a:bodyPr/>
                <a:lstStyle/>
                <a:p>
                  <a:pPr>
                    <a:defRPr sz="22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прил.11'!$B$6:$B$8</c:f>
              <c:strCache>
                <c:ptCount val="3"/>
                <c:pt idx="0">
                  <c:v>январь - август 2023 г.</c:v>
                </c:pt>
                <c:pt idx="1">
                  <c:v>январь - август 2024 г.</c:v>
                </c:pt>
                <c:pt idx="2">
                  <c:v>январь - август 2025 г.</c:v>
                </c:pt>
              </c:strCache>
            </c:strRef>
          </c:cat>
          <c:val>
            <c:numRef>
              <c:f>'К прил.11'!$D$6:$D$8</c:f>
              <c:numCache>
                <c:formatCode>General</c:formatCode>
                <c:ptCount val="3"/>
                <c:pt idx="0">
                  <c:v>12</c:v>
                </c:pt>
                <c:pt idx="1">
                  <c:v>10</c:v>
                </c:pt>
                <c:pt idx="2">
                  <c:v>13</c:v>
                </c:pt>
              </c:numCache>
            </c:numRef>
          </c:val>
        </c:ser>
        <c:ser>
          <c:idx val="3"/>
          <c:order val="2"/>
          <c:tx>
            <c:strRef>
              <c:f>'К прил.11'!$E$5</c:f>
              <c:strCache>
                <c:ptCount val="1"/>
                <c:pt idx="0">
                  <c:v>из них погибло, человек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layout>
                <c:manualLayout>
                  <c:x val="8.8461909704151791E-3"/>
                  <c:y val="-2.3991705351051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63755782677789E-2"/>
                  <c:y val="-3.137376853599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82385718546112E-2"/>
                  <c:y val="-1.5485180126493079E-2"/>
                </c:manualLayout>
              </c:layout>
              <c:spPr/>
              <c:txPr>
                <a:bodyPr/>
                <a:lstStyle/>
                <a:p>
                  <a:pPr>
                    <a:defRPr sz="22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прил.11'!$B$6:$B$8</c:f>
              <c:strCache>
                <c:ptCount val="3"/>
                <c:pt idx="0">
                  <c:v>январь - август 2023 г.</c:v>
                </c:pt>
                <c:pt idx="1">
                  <c:v>январь - август 2024 г.</c:v>
                </c:pt>
                <c:pt idx="2">
                  <c:v>январь - август 2025 г.</c:v>
                </c:pt>
              </c:strCache>
            </c:strRef>
          </c:cat>
          <c:val>
            <c:numRef>
              <c:f>'К прил.11'!$E$6:$E$8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ser>
          <c:idx val="2"/>
          <c:order val="3"/>
          <c:tx>
            <c:strRef>
              <c:f>'К прил.11'!$F$5</c:f>
              <c:strCache>
                <c:ptCount val="1"/>
                <c:pt idx="0">
                  <c:v>из них получили тяжелые производственные травмы, человек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229431431127668E-3"/>
                  <c:y val="-1.6572855315928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05908574836967E-3"/>
                  <c:y val="-8.2864276579641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3059085748368906E-3"/>
                  <c:y val="-1.1048570210618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200" b="1" baseline="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прил.11'!$B$6:$B$8</c:f>
              <c:strCache>
                <c:ptCount val="3"/>
                <c:pt idx="0">
                  <c:v>январь - август 2023 г.</c:v>
                </c:pt>
                <c:pt idx="1">
                  <c:v>январь - август 2024 г.</c:v>
                </c:pt>
                <c:pt idx="2">
                  <c:v>январь - август 2025 г.</c:v>
                </c:pt>
              </c:strCache>
            </c:strRef>
          </c:cat>
          <c:val>
            <c:numRef>
              <c:f>'К прил.11'!$F$6:$F$8</c:f>
              <c:numCache>
                <c:formatCode>General</c:formatCode>
                <c:ptCount val="3"/>
                <c:pt idx="0">
                  <c:v>7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4"/>
        <c:gapDepth val="192"/>
        <c:shape val="cylinder"/>
        <c:axId val="51337856"/>
        <c:axId val="101201408"/>
        <c:axId val="0"/>
      </c:bar3DChart>
      <c:catAx>
        <c:axId val="513378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201408"/>
        <c:crosses val="autoZero"/>
        <c:auto val="1"/>
        <c:lblAlgn val="ctr"/>
        <c:lblOffset val="100"/>
        <c:tickMarkSkip val="1"/>
        <c:noMultiLvlLbl val="0"/>
      </c:catAx>
      <c:valAx>
        <c:axId val="101201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1337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0349586760891301"/>
          <c:w val="1"/>
          <c:h val="0.19463371823420586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200" b="1"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200" b="1" i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январь - август 2025 г.</a:t>
            </a:r>
          </a:p>
        </c:rich>
      </c:tx>
      <c:layout>
        <c:manualLayout>
          <c:xMode val="edge"/>
          <c:yMode val="edge"/>
          <c:x val="0.37439696543601503"/>
          <c:y val="0.14201020871023518"/>
        </c:manualLayout>
      </c:layout>
      <c:overlay val="0"/>
    </c:title>
    <c:autoTitleDeleted val="0"/>
    <c:view3D>
      <c:rotX val="40"/>
      <c:rotY val="17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50458708405269"/>
          <c:y val="0.21764764930219851"/>
          <c:w val="0.44218657246670917"/>
          <c:h val="0.48204927609855214"/>
        </c:manualLayout>
      </c:layout>
      <c:pie3DChart>
        <c:varyColors val="1"/>
        <c:ser>
          <c:idx val="0"/>
          <c:order val="0"/>
          <c:tx>
            <c:strRef>
              <c:f>'к потерпевшим'!$D$4</c:f>
              <c:strCache>
                <c:ptCount val="1"/>
                <c:pt idx="0">
                  <c:v>январь - август 2025 г.</c:v>
                </c:pt>
              </c:strCache>
            </c:strRef>
          </c:tx>
          <c:spPr>
            <a:ln w="38100">
              <a:solidFill>
                <a:srgbClr val="FF3300"/>
              </a:solidFill>
            </a:ln>
          </c:spPr>
          <c:explosion val="4"/>
          <c:dPt>
            <c:idx val="0"/>
            <c:bubble3D val="0"/>
            <c:spPr>
              <a:solidFill>
                <a:srgbClr val="C00000"/>
              </a:solidFill>
              <a:ln w="19050">
                <a:solidFill>
                  <a:srgbClr val="FF3300"/>
                </a:solidFill>
              </a:ln>
            </c:spPr>
          </c:dPt>
          <c:dPt>
            <c:idx val="1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</c:spPr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 w="38100">
                <a:solidFill>
                  <a:srgbClr val="FF3300"/>
                </a:solidFill>
              </a:ln>
            </c:spPr>
          </c:dPt>
          <c:dPt>
            <c:idx val="4"/>
            <c:bubble3D val="0"/>
            <c:spPr>
              <a:solidFill>
                <a:srgbClr val="FF9999"/>
              </a:solidFill>
              <a:ln w="38100">
                <a:solidFill>
                  <a:srgbClr val="FF3300"/>
                </a:solidFill>
              </a:ln>
            </c:spPr>
          </c:dPt>
          <c:dPt>
            <c:idx val="5"/>
            <c:bubble3D val="0"/>
            <c:spPr>
              <a:solidFill>
                <a:srgbClr val="FFC000"/>
              </a:solidFill>
              <a:ln w="38100">
                <a:solidFill>
                  <a:srgbClr val="FF3300"/>
                </a:solidFill>
              </a:ln>
            </c:spPr>
          </c:dPt>
          <c:dLbls>
            <c:dLbl>
              <c:idx val="0"/>
              <c:layout>
                <c:manualLayout>
                  <c:x val="8.6749001982953919E-2"/>
                  <c:y val="-0.1597534474814744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4571099173351"/>
                  <c:y val="-4.15343549478411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потерпевшим'!$C$5:$C$7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  без ведомственной подчиненности</c:v>
                </c:pt>
              </c:strCache>
            </c:strRef>
          </c:cat>
          <c:val>
            <c:numRef>
              <c:f>'к потерпевшим'!$D$5:$D$7</c:f>
              <c:numCache>
                <c:formatCode>0.0%</c:formatCode>
                <c:ptCount val="3"/>
                <c:pt idx="0">
                  <c:v>0.186</c:v>
                </c:pt>
                <c:pt idx="1">
                  <c:v>0.377</c:v>
                </c:pt>
                <c:pt idx="2">
                  <c:v>0.437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"/>
          <c:y val="0.72888530635565041"/>
          <c:w val="0.99923057521737579"/>
          <c:h val="0.2387064539185341"/>
        </c:manualLayout>
      </c:layout>
      <c:overlay val="0"/>
      <c:spPr>
        <a:noFill/>
      </c:spPr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4591587512406998E-3"/>
          <c:y val="0.10855602396835135"/>
          <c:w val="0.99740758389630069"/>
          <c:h val="0.39686924882742497"/>
        </c:manualLayout>
      </c:layout>
      <c:bar3DChart>
        <c:barDir val="col"/>
        <c:grouping val="clustered"/>
        <c:varyColors val="0"/>
        <c:ser>
          <c:idx val="0"/>
          <c:order val="0"/>
          <c:tx>
            <c:v> общая численность потерпевших в результате несчастных случаев на производстве в январе - августе 2024 г., человек</c:v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dPt>
            <c:idx val="5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c:spPr>
          </c:dPt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Травматизм!$B$7:$B$9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
без ведомственной
подчиненности</c:v>
                </c:pt>
              </c:strCache>
            </c:strRef>
          </c:cat>
          <c:val>
            <c:numRef>
              <c:f>Травматизм!$C$7:$C$9</c:f>
              <c:numCache>
                <c:formatCode>General</c:formatCode>
                <c:ptCount val="3"/>
                <c:pt idx="0">
                  <c:v>44</c:v>
                </c:pt>
                <c:pt idx="1">
                  <c:v>86</c:v>
                </c:pt>
                <c:pt idx="2">
                  <c:v>110</c:v>
                </c:pt>
              </c:numCache>
            </c:numRef>
          </c:val>
        </c:ser>
        <c:ser>
          <c:idx val="1"/>
          <c:order val="1"/>
          <c:tx>
            <c:v> общая численность потерпевших в результате несчастных случаев на производстве в январе - августе 2025 г., человек</c:v>
          </c:tx>
          <c:spPr>
            <a:solidFill>
              <a:schemeClr val="bg2">
                <a:lumMod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8.3073727933541015E-3"/>
                  <c:y val="-8.2644628099173556E-3"/>
                </c:manualLayout>
              </c:layout>
              <c:tx>
                <c:rich>
                  <a:bodyPr anchor="t" anchorCtr="1"/>
                  <a:lstStyle/>
                  <a:p>
                    <a:pPr>
                      <a:defRPr sz="2000">
                        <a:solidFill>
                          <a:srgbClr val="92D05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en-US" sz="2000">
                        <a:solidFill>
                          <a:srgbClr val="00B050"/>
                        </a:solidFill>
                      </a:rPr>
                      <a:t>40</a:t>
                    </a:r>
                    <a:endParaRPr lang="en-US">
                      <a:solidFill>
                        <a:srgbClr val="00B050"/>
                      </a:solidFill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384215991692628E-2"/>
                  <c:y val="-8.2644628099173556E-3"/>
                </c:manualLayout>
              </c:layout>
              <c:spPr/>
              <c:txPr>
                <a:bodyPr anchor="t" anchorCtr="1"/>
                <a:lstStyle/>
                <a:p>
                  <a:pPr>
                    <a:defRPr sz="2000">
                      <a:solidFill>
                        <a:srgbClr val="00B05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688294293383003E-2"/>
                  <c:y val="-7.8171083880035092E-3"/>
                </c:manualLayout>
              </c:layout>
              <c:spPr/>
              <c:txPr>
                <a:bodyPr anchor="t" anchorCtr="1"/>
                <a:lstStyle/>
                <a:p>
                  <a:pPr>
                    <a:defRPr sz="2000">
                      <a:solidFill>
                        <a:srgbClr val="00B05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anchor="t" anchorCtr="1"/>
              <a:lstStyle/>
              <a:p>
                <a:pPr>
                  <a:defRPr sz="2000">
                    <a:solidFill>
                      <a:sysClr val="windowText" lastClr="00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Травматизм!$B$7:$B$9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
без ведомственной
подчиненности</c:v>
                </c:pt>
              </c:strCache>
            </c:strRef>
          </c:cat>
          <c:val>
            <c:numRef>
              <c:f>Травматизм!$D$7:$D$9</c:f>
              <c:numCache>
                <c:formatCode>General</c:formatCode>
                <c:ptCount val="3"/>
                <c:pt idx="0">
                  <c:v>40</c:v>
                </c:pt>
                <c:pt idx="1">
                  <c:v>81</c:v>
                </c:pt>
                <c:pt idx="2">
                  <c:v>94</c:v>
                </c:pt>
              </c:numCache>
            </c:numRef>
          </c:val>
        </c:ser>
        <c:ser>
          <c:idx val="2"/>
          <c:order val="2"/>
          <c:tx>
            <c:v> из них численность погибших в январе - августе 2024 г., человек</c:v>
          </c:tx>
          <c:spPr>
            <a:solidFill>
              <a:srgbClr val="FF7C80"/>
            </a:solidFill>
          </c:spPr>
          <c:invertIfNegative val="0"/>
          <c:dLbls>
            <c:dLbl>
              <c:idx val="0"/>
              <c:layout>
                <c:manualLayout>
                  <c:x val="4.147226542249851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20839813374805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47226542249870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Травматизм!$B$7:$B$9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
без ведомственной
подчиненности</c:v>
                </c:pt>
              </c:strCache>
            </c:strRef>
          </c:cat>
          <c:val>
            <c:numRef>
              <c:f>Травматизм!$E$7:$E$9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9</c:v>
                </c:pt>
              </c:numCache>
            </c:numRef>
          </c:val>
        </c:ser>
        <c:ser>
          <c:idx val="3"/>
          <c:order val="3"/>
          <c:tx>
            <c:v> из них численность погибших в январе - августе 2025 г., человек</c:v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20186706832719E-3"/>
                  <c:y val="-5.2042322834645665E-3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472265422498704E-3"/>
                  <c:y val="4.7742504030074975E-17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ysClr val="windowText" lastClr="00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Травматизм!$B$7:$B$9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
без ведомственной
подчиненности</c:v>
                </c:pt>
              </c:strCache>
            </c:strRef>
          </c:cat>
          <c:val>
            <c:numRef>
              <c:f>Травматизм!$F$7:$F$9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13</c:v>
                </c:pt>
              </c:numCache>
            </c:numRef>
          </c:val>
        </c:ser>
        <c:ser>
          <c:idx val="4"/>
          <c:order val="4"/>
          <c:tx>
            <c:v> из них численность потерпевших, получивших тяжелые травмы в январе - августе 2024 г., человек</c:v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Травматизм!$B$7:$B$9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
без ведомственной
подчиненности</c:v>
                </c:pt>
              </c:strCache>
            </c:strRef>
          </c:cat>
          <c:val>
            <c:numRef>
              <c:f>Травматизм!$G$7:$G$9</c:f>
              <c:numCache>
                <c:formatCode>General</c:formatCode>
                <c:ptCount val="3"/>
                <c:pt idx="0">
                  <c:v>18</c:v>
                </c:pt>
                <c:pt idx="1">
                  <c:v>23</c:v>
                </c:pt>
                <c:pt idx="2">
                  <c:v>39</c:v>
                </c:pt>
              </c:numCache>
            </c:numRef>
          </c:val>
        </c:ser>
        <c:ser>
          <c:idx val="5"/>
          <c:order val="5"/>
          <c:tx>
            <c:v> из них численность потерпевших, получивших тяжелые травмы в январе - августе 2025 г., человек</c:v>
          </c:tx>
          <c:spPr>
            <a:solidFill>
              <a:srgbClr val="002060"/>
            </a:solidFill>
          </c:spPr>
          <c:invertIfNegative val="0"/>
          <c:dLbls>
            <c:dLbl>
              <c:idx val="1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534304707238698E-2"/>
                  <c:y val="-7.9662046376434356E-3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00B05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ysClr val="windowText" lastClr="00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Травматизм!$B$7:$B$9</c:f>
              <c:strCache>
                <c:ptCount val="3"/>
                <c:pt idx="0">
                  <c:v>Организации республиканской формы собственности</c:v>
                </c:pt>
                <c:pt idx="1">
                  <c:v>Организации коммунальной формы собственности</c:v>
                </c:pt>
                <c:pt idx="2">
                  <c:v>Организации
без ведомственной
подчиненности</c:v>
                </c:pt>
              </c:strCache>
            </c:strRef>
          </c:cat>
          <c:val>
            <c:numRef>
              <c:f>Травматизм!$H$7:$H$9</c:f>
              <c:numCache>
                <c:formatCode>General</c:formatCode>
                <c:ptCount val="3"/>
                <c:pt idx="0">
                  <c:v>18</c:v>
                </c:pt>
                <c:pt idx="1">
                  <c:v>39</c:v>
                </c:pt>
                <c:pt idx="2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0"/>
        <c:gapDepth val="14"/>
        <c:shape val="box"/>
        <c:axId val="62365696"/>
        <c:axId val="62367232"/>
        <c:axId val="0"/>
      </c:bar3DChart>
      <c:catAx>
        <c:axId val="6236569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2367232"/>
        <c:crosses val="autoZero"/>
        <c:auto val="1"/>
        <c:lblAlgn val="ctr"/>
        <c:lblOffset val="100"/>
        <c:tickMarkSkip val="1"/>
        <c:noMultiLvlLbl val="0"/>
      </c:catAx>
      <c:valAx>
        <c:axId val="62367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62365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69615800539070538"/>
          <c:w val="1"/>
          <c:h val="0.30103373175927317"/>
        </c:manualLayout>
      </c:layout>
      <c:overlay val="0"/>
      <c:txPr>
        <a:bodyPr/>
        <a:lstStyle/>
        <a:p>
          <a:pPr>
            <a:defRPr sz="1700" b="1" spc="-2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8259500128185673E-4"/>
          <c:y val="0.12961573110234126"/>
          <c:w val="0.99961742871943282"/>
          <c:h val="0.36512971988619625"/>
        </c:manualLayout>
      </c:layout>
      <c:bar3DChart>
        <c:barDir val="col"/>
        <c:grouping val="clustered"/>
        <c:varyColors val="0"/>
        <c:ser>
          <c:idx val="0"/>
          <c:order val="0"/>
          <c:tx>
            <c:v> общая численность потерпевших в результате несчастных случаев на производстве в январе - августе 2024 г., человек</c:v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dPt>
            <c:idx val="5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c:spPr>
          </c:dPt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прил.11'!$A$5:$A$7</c:f>
              <c:strCache>
                <c:ptCount val="3"/>
                <c:pt idx="0">
                  <c:v>организации, подчиненные
(подведомственные)
комитету по сельскому
хозяйству и продовольствию
облисполкома</c:v>
                </c:pt>
                <c:pt idx="1">
                  <c:v>организации, подчиненные
(подведомственные)
комитету по архитектуре
и строительству облисполкома</c:v>
                </c:pt>
                <c:pt idx="2">
                  <c:v>организации, подчиненные
(подведомственные)
ГО «ЖКХ Минской области»</c:v>
                </c:pt>
              </c:strCache>
            </c:strRef>
          </c:cat>
          <c:val>
            <c:numRef>
              <c:f>'К прил.11'!$B$5:$B$7</c:f>
              <c:numCache>
                <c:formatCode>General</c:formatCode>
                <c:ptCount val="3"/>
                <c:pt idx="0">
                  <c:v>54</c:v>
                </c:pt>
                <c:pt idx="1">
                  <c:v>9</c:v>
                </c:pt>
                <c:pt idx="2">
                  <c:v>8</c:v>
                </c:pt>
              </c:numCache>
            </c:numRef>
          </c:val>
        </c:ser>
        <c:ser>
          <c:idx val="1"/>
          <c:order val="1"/>
          <c:tx>
            <c:v> общая численность потерпевших в результате несчастных случаев на производстве в январе - августе 2025 г., человек</c:v>
          </c:tx>
          <c:spPr>
            <a:solidFill>
              <a:schemeClr val="bg2">
                <a:lumMod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382385718546112E-2"/>
                  <c:y val="-4.940343408327357E-3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00B05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000">
                      <a:solidFill>
                        <a:sysClr val="windowText" lastClr="00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2000">
                      <a:solidFill>
                        <a:sysClr val="windowText" lastClr="00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прил.11'!$A$5:$A$7</c:f>
              <c:strCache>
                <c:ptCount val="3"/>
                <c:pt idx="0">
                  <c:v>организации, подчиненные
(подведомственные)
комитету по сельскому
хозяйству и продовольствию
облисполкома</c:v>
                </c:pt>
                <c:pt idx="1">
                  <c:v>организации, подчиненные
(подведомственные)
комитету по архитектуре
и строительству облисполкома</c:v>
                </c:pt>
                <c:pt idx="2">
                  <c:v>организации, подчиненные
(подведомственные)
ГО «ЖКХ Минской области»</c:v>
                </c:pt>
              </c:strCache>
            </c:strRef>
          </c:cat>
          <c:val>
            <c:numRef>
              <c:f>'К прил.11'!$C$5:$C$7</c:f>
              <c:numCache>
                <c:formatCode>General</c:formatCode>
                <c:ptCount val="3"/>
                <c:pt idx="0">
                  <c:v>40</c:v>
                </c:pt>
                <c:pt idx="1">
                  <c:v>9</c:v>
                </c:pt>
                <c:pt idx="2">
                  <c:v>8</c:v>
                </c:pt>
              </c:numCache>
            </c:numRef>
          </c:val>
        </c:ser>
        <c:ser>
          <c:idx val="2"/>
          <c:order val="2"/>
          <c:tx>
            <c:v> из них численность погибших в январе - августе 2024 г., человек</c:v>
          </c:tx>
          <c:spPr>
            <a:solidFill>
              <a:srgbClr val="FF7C80"/>
            </a:solidFill>
          </c:spPr>
          <c:invertIfNegative val="0"/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прил.11'!$A$5:$A$7</c:f>
              <c:strCache>
                <c:ptCount val="3"/>
                <c:pt idx="0">
                  <c:v>организации, подчиненные
(подведомственные)
комитету по сельскому
хозяйству и продовольствию
облисполкома</c:v>
                </c:pt>
                <c:pt idx="1">
                  <c:v>организации, подчиненные
(подведомственные)
комитету по архитектуре
и строительству облисполкома</c:v>
                </c:pt>
                <c:pt idx="2">
                  <c:v>организации, подчиненные
(подведомственные)
ГО «ЖКХ Минской области»</c:v>
                </c:pt>
              </c:strCache>
            </c:strRef>
          </c:cat>
          <c:val>
            <c:numRef>
              <c:f>'К прил.11'!$D$5:$D$7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3"/>
          <c:order val="3"/>
          <c:tx>
            <c:v> из них численность погибших в январе - августе 2025 г., человек</c:v>
          </c:tx>
          <c:spPr>
            <a:solidFill>
              <a:srgbClr val="C00000"/>
            </a:solidFill>
          </c:spPr>
          <c:invertIfNegative val="0"/>
          <c:dLbls>
            <c:dLbl>
              <c:idx val="1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2000">
                      <a:solidFill>
                        <a:sysClr val="windowText" lastClr="00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rgbClr val="00B05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прил.11'!$A$5:$A$7</c:f>
              <c:strCache>
                <c:ptCount val="3"/>
                <c:pt idx="0">
                  <c:v>организации, подчиненные
(подведомственные)
комитету по сельскому
хозяйству и продовольствию
облисполкома</c:v>
                </c:pt>
                <c:pt idx="1">
                  <c:v>организации, подчиненные
(подведомственные)
комитету по архитектуре
и строительству облисполкома</c:v>
                </c:pt>
                <c:pt idx="2">
                  <c:v>организации, подчиненные
(подведомственные)
ГО «ЖКХ Минской области»</c:v>
                </c:pt>
              </c:strCache>
            </c:strRef>
          </c:cat>
          <c:val>
            <c:numRef>
              <c:f>'К прил.11'!$E$5:$E$7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4"/>
          <c:order val="4"/>
          <c:tx>
            <c:v> из них численность потерпевших, получивших тяжелые травмы в январе - августе 2024 г., человек</c:v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прил.11'!$A$5:$A$7</c:f>
              <c:strCache>
                <c:ptCount val="3"/>
                <c:pt idx="0">
                  <c:v>организации, подчиненные
(подведомственные)
комитету по сельскому
хозяйству и продовольствию
облисполкома</c:v>
                </c:pt>
                <c:pt idx="1">
                  <c:v>организации, подчиненные
(подведомственные)
комитету по архитектуре
и строительству облисполкома</c:v>
                </c:pt>
                <c:pt idx="2">
                  <c:v>организации, подчиненные
(подведомственные)
ГО «ЖКХ Минской области»</c:v>
                </c:pt>
              </c:strCache>
            </c:strRef>
          </c:cat>
          <c:val>
            <c:numRef>
              <c:f>'К прил.11'!$F$5:$F$7</c:f>
              <c:numCache>
                <c:formatCode>General</c:formatCode>
                <c:ptCount val="3"/>
                <c:pt idx="0">
                  <c:v>13</c:v>
                </c:pt>
                <c:pt idx="1">
                  <c:v>4</c:v>
                </c:pt>
                <c:pt idx="2">
                  <c:v>1</c:v>
                </c:pt>
              </c:numCache>
            </c:numRef>
          </c:val>
        </c:ser>
        <c:ser>
          <c:idx val="5"/>
          <c:order val="5"/>
          <c:tx>
            <c:v> из них численность потерпевших, получивших тяжелые травмы в январе - августе 2025 г., человек</c:v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 прил.11'!$A$5:$A$7</c:f>
              <c:strCache>
                <c:ptCount val="3"/>
                <c:pt idx="0">
                  <c:v>организации, подчиненные
(подведомственные)
комитету по сельскому
хозяйству и продовольствию
облисполкома</c:v>
                </c:pt>
                <c:pt idx="1">
                  <c:v>организации, подчиненные
(подведомственные)
комитету по архитектуре
и строительству облисполкома</c:v>
                </c:pt>
                <c:pt idx="2">
                  <c:v>организации, подчиненные
(подведомственные)
ГО «ЖКХ Минской области»</c:v>
                </c:pt>
              </c:strCache>
            </c:strRef>
          </c:cat>
          <c:val>
            <c:numRef>
              <c:f>'К прил.11'!$G$5:$G$7</c:f>
              <c:numCache>
                <c:formatCode>General</c:formatCode>
                <c:ptCount val="3"/>
                <c:pt idx="0">
                  <c:v>21</c:v>
                </c:pt>
                <c:pt idx="1">
                  <c:v>6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0"/>
        <c:gapDepth val="14"/>
        <c:shape val="cylinder"/>
        <c:axId val="51541504"/>
        <c:axId val="51543040"/>
        <c:axId val="0"/>
      </c:bar3DChart>
      <c:catAx>
        <c:axId val="5154150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1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51543040"/>
        <c:crosses val="autoZero"/>
        <c:auto val="1"/>
        <c:lblAlgn val="ctr"/>
        <c:lblOffset val="100"/>
        <c:tickMarkSkip val="1"/>
        <c:noMultiLvlLbl val="0"/>
      </c:catAx>
      <c:valAx>
        <c:axId val="51543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1541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1648455123343779"/>
          <c:w val="1"/>
          <c:h val="0.28325189109422627"/>
        </c:manualLayout>
      </c:layout>
      <c:overlay val="0"/>
      <c:txPr>
        <a:bodyPr/>
        <a:lstStyle/>
        <a:p>
          <a:pPr rtl="0">
            <a:defRPr sz="1700" b="1" spc="-2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5478046399978898"/>
          <c:w val="1"/>
          <c:h val="0.43721742270182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общая численность потерпевших в результате несчастных случаев на производстве в январе - августе 2024 г., человек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dPt>
            <c:idx val="5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2.076843198338515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12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-2.50196158547898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7684319833852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 Жодино</c:v>
                </c:pt>
                <c:pt idx="1">
                  <c:v>Молодечненский район</c:v>
                </c:pt>
                <c:pt idx="2">
                  <c:v>Пуховичский район</c:v>
                </c:pt>
                <c:pt idx="3">
                  <c:v>Слуцкий район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15</c:v>
                </c:pt>
                <c:pt idx="2">
                  <c:v>4</c:v>
                </c:pt>
                <c:pt idx="3">
                  <c:v>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общая численность потерпевших в результате несчастных случаев на производстве в январе - августе 2025 г., человек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88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7684319833852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rgbClr val="FF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 Жодино</c:v>
                </c:pt>
                <c:pt idx="1">
                  <c:v>Молодечненский район</c:v>
                </c:pt>
                <c:pt idx="2">
                  <c:v>Пуховичский район</c:v>
                </c:pt>
                <c:pt idx="3">
                  <c:v>Слуцкий район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14</c:v>
                </c:pt>
                <c:pt idx="1">
                  <c:v>16</c:v>
                </c:pt>
                <c:pt idx="2">
                  <c:v>8</c:v>
                </c:pt>
                <c:pt idx="3">
                  <c:v>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из них численность погибших в январе - августе 2024 г., человек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dLbl>
              <c:idx val="0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 Жодино</c:v>
                </c:pt>
                <c:pt idx="1">
                  <c:v>Молодечненский район</c:v>
                </c:pt>
                <c:pt idx="2">
                  <c:v>Пуховичский район</c:v>
                </c:pt>
                <c:pt idx="3">
                  <c:v>Слуцкий район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из них численность погибших в январе - августе 2025 г., человек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4.153686396677069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7684319833852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ysClr val="windowText" lastClr="00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 Жодино</c:v>
                </c:pt>
                <c:pt idx="1">
                  <c:v>Молодечненский район</c:v>
                </c:pt>
                <c:pt idx="2">
                  <c:v>Пуховичский район</c:v>
                </c:pt>
                <c:pt idx="3">
                  <c:v>Слуцкий район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из них численность потерпевших, получивших тяжелые травмы в январе - августе 2024 г., человек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7684319833852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 Жодино</c:v>
                </c:pt>
                <c:pt idx="1">
                  <c:v>Молодечненский район</c:v>
                </c:pt>
                <c:pt idx="2">
                  <c:v>Пуховичский район</c:v>
                </c:pt>
                <c:pt idx="3">
                  <c:v>Слуцкий район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5</c:v>
                </c:pt>
                <c:pt idx="1">
                  <c:v>4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из них численность потерпевших, получивших тяжелые травмы в январе - августе 2025 г., человек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6.2305295950155761E-3"/>
                  <c:y val="-2.72944416911206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69744E-3"/>
                  <c:y val="-2.50196158547898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rgbClr val="FF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 Жодино</c:v>
                </c:pt>
                <c:pt idx="1">
                  <c:v>Молодечненский район</c:v>
                </c:pt>
                <c:pt idx="2">
                  <c:v>Пуховичский район</c:v>
                </c:pt>
                <c:pt idx="3">
                  <c:v>Слуцкий район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0"/>
        <c:gapDepth val="14"/>
        <c:shape val="cylinder"/>
        <c:axId val="130865792"/>
        <c:axId val="131040768"/>
        <c:axId val="0"/>
      </c:bar3DChart>
      <c:catAx>
        <c:axId val="13086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1040768"/>
        <c:crosses val="autoZero"/>
        <c:auto val="1"/>
        <c:lblAlgn val="ctr"/>
        <c:lblOffset val="100"/>
        <c:tickMarkSkip val="1"/>
        <c:noMultiLvlLbl val="0"/>
      </c:catAx>
      <c:valAx>
        <c:axId val="131040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0865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72788530742960922"/>
          <c:w val="1"/>
          <c:h val="0.26673681788979964"/>
        </c:manualLayout>
      </c:layout>
      <c:overlay val="1"/>
      <c:txPr>
        <a:bodyPr/>
        <a:lstStyle/>
        <a:p>
          <a:pPr rtl="0">
            <a:defRPr sz="1700" b="1" spc="-2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0.17302108340619157"/>
          <c:w val="1"/>
          <c:h val="0.419982924602580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общая численность потерпевших в результате несчастных случаев на производстве в январе - августе 2024 г., человек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dPt>
            <c:idx val="5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cene3d>
                <a:camera prst="orthographicFront"/>
                <a:lightRig rig="threePt" dir="t"/>
              </a:scene3d>
              <a:sp3d/>
            </c:spPr>
          </c:dPt>
          <c:dLbls>
            <c:dLbl>
              <c:idx val="0"/>
              <c:layout>
                <c:manualLayout>
                  <c:x val="2.076843198338515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523002788692457E-3"/>
                  <c:y val="3.56470215089075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-2.50196158547898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7684319833852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Смолевичский район</c:v>
                </c:pt>
                <c:pt idx="1">
                  <c:v>Стародорожский район</c:v>
                </c:pt>
                <c:pt idx="2">
                  <c:v>Столбцовский район</c:v>
                </c:pt>
                <c:pt idx="3">
                  <c:v>Червенский район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общая численность потерпевших в результате несчастных случаев на производстве в январе - августе 2025 г., человек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45951687080453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76843198338525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ysClr val="windowText" lastClr="00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Смолевичский район</c:v>
                </c:pt>
                <c:pt idx="1">
                  <c:v>Стародорожский район</c:v>
                </c:pt>
                <c:pt idx="2">
                  <c:v>Столбцовский район</c:v>
                </c:pt>
                <c:pt idx="3">
                  <c:v>Червенский район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</c:v>
                </c:pt>
                <c:pt idx="1">
                  <c:v>6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из них численность погибших в январе - августе 2024 г., человек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dLbl>
              <c:idx val="0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15295428741844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Смолевичский район</c:v>
                </c:pt>
                <c:pt idx="1">
                  <c:v>Стародорожский район</c:v>
                </c:pt>
                <c:pt idx="2">
                  <c:v>Столбцовский район</c:v>
                </c:pt>
                <c:pt idx="3">
                  <c:v>Червенский район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из них численность погибших в январе - августе 2025 г., человек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4.153686396677069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76843198338525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2000">
                      <a:solidFill>
                        <a:srgbClr val="FF0000"/>
                      </a:solidFill>
                      <a:latin typeface="Arial Black" panose="020B0A040201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ysClr val="windowText" lastClr="00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Смолевичский район</c:v>
                </c:pt>
                <c:pt idx="1">
                  <c:v>Стародорожский район</c:v>
                </c:pt>
                <c:pt idx="2">
                  <c:v>Столбцовский район</c:v>
                </c:pt>
                <c:pt idx="3">
                  <c:v>Червенский район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из них численность потерпевших, получивших тяжелые травмы в январе - августе 2024 г., человек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7684319833852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Смолевичский район</c:v>
                </c:pt>
                <c:pt idx="1">
                  <c:v>Стародорожский район</c:v>
                </c:pt>
                <c:pt idx="2">
                  <c:v>Столбцовский район</c:v>
                </c:pt>
                <c:pt idx="3">
                  <c:v>Червенский район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из них численность потерпевших, получивших тяжелые травмы в январе - августе 2025 г., человек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6.2305295950155761E-3"/>
                  <c:y val="-2.72944416911206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36863966769744E-3"/>
                  <c:y val="-2.501961585478987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153686396677050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rgbClr val="FF0000"/>
                    </a:solidFill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Смолевичский район</c:v>
                </c:pt>
                <c:pt idx="1">
                  <c:v>Стародорожский район</c:v>
                </c:pt>
                <c:pt idx="2">
                  <c:v>Столбцовский район</c:v>
                </c:pt>
                <c:pt idx="3">
                  <c:v>Червенский район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7</c:v>
                </c:pt>
                <c:pt idx="1">
                  <c:v>6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0"/>
        <c:gapDepth val="14"/>
        <c:shape val="cylinder"/>
        <c:axId val="134638592"/>
        <c:axId val="134665344"/>
        <c:axId val="0"/>
      </c:bar3DChart>
      <c:catAx>
        <c:axId val="134638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 anchor="t" anchorCtr="0"/>
          <a:lstStyle/>
          <a:p>
            <a:pPr>
              <a:defRPr sz="2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4665344"/>
        <c:crosses val="autoZero"/>
        <c:auto val="1"/>
        <c:lblAlgn val="ctr"/>
        <c:lblOffset val="100"/>
        <c:tickMarkSkip val="1"/>
        <c:noMultiLvlLbl val="0"/>
      </c:catAx>
      <c:valAx>
        <c:axId val="134665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46385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72823128348057942"/>
          <c:w val="1"/>
          <c:h val="0.26528000512020405"/>
        </c:manualLayout>
      </c:layout>
      <c:overlay val="1"/>
      <c:txPr>
        <a:bodyPr/>
        <a:lstStyle/>
        <a:p>
          <a:pPr rtl="0">
            <a:defRPr sz="1700" b="1" spc="-2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464821847104002E-2"/>
          <c:y val="0.15142037358167934"/>
          <c:w val="0.90553517815289597"/>
          <c:h val="0.29415979746211773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'кудельному весу'!$C$2</c:f>
              <c:strCache>
                <c:ptCount val="1"/>
                <c:pt idx="0">
                  <c:v>  численность  потерпевших в результате несчастных случаев на производстве в регионах  на 10 тыс. застрахованных, человек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 w="25400">
              <a:solidFill>
                <a:schemeClr val="bg2">
                  <a:lumMod val="90000"/>
                </a:schemeClr>
              </a:solidFill>
            </a:ln>
            <a:scene3d>
              <a:camera prst="orthographicFront"/>
              <a:lightRig rig="threePt" dir="t"/>
            </a:scene3d>
            <a:sp3d prstMaterial="matte">
              <a:bevelT w="63500" h="63500" prst="convex"/>
              <a:contourClr>
                <a:srgbClr val="000000"/>
              </a:contourClr>
            </a:sp3d>
          </c:spPr>
          <c:invertIfNegative val="0"/>
          <c:dPt>
            <c:idx val="0"/>
            <c:invertIfNegative val="0"/>
            <c:bubble3D val="0"/>
          </c:dPt>
          <c:dLbls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FF3300"/>
                    </a:solidFill>
                    <a:latin typeface="Arial Black"/>
                    <a:ea typeface="Arial Black"/>
                    <a:cs typeface="Arial Black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'кудельному весу'!$B$3:$B$14</c:f>
              <c:strCache>
                <c:ptCount val="12"/>
                <c:pt idx="0">
                  <c:v>Березинский район</c:v>
                </c:pt>
                <c:pt idx="1">
                  <c:v>Воложинский район</c:v>
                </c:pt>
                <c:pt idx="2">
                  <c:v>Крупский район</c:v>
                </c:pt>
                <c:pt idx="3">
                  <c:v>Любанский район</c:v>
                </c:pt>
                <c:pt idx="4">
                  <c:v>Молодечненский район</c:v>
                </c:pt>
                <c:pt idx="5">
                  <c:v>Пуховичский район</c:v>
                </c:pt>
                <c:pt idx="6">
                  <c:v>Слуцкий район</c:v>
                </c:pt>
                <c:pt idx="7">
                  <c:v>Смолевичский район</c:v>
                </c:pt>
                <c:pt idx="8">
                  <c:v>Стародорожский район</c:v>
                </c:pt>
                <c:pt idx="9">
                  <c:v>Столбцовский район</c:v>
                </c:pt>
                <c:pt idx="10">
                  <c:v>Червенский район</c:v>
                </c:pt>
                <c:pt idx="11">
                  <c:v>г.Жодино</c:v>
                </c:pt>
              </c:strCache>
            </c:strRef>
          </c:cat>
          <c:val>
            <c:numRef>
              <c:f>'кудельному весу'!$C$3:$C$14</c:f>
              <c:numCache>
                <c:formatCode>0.0</c:formatCode>
                <c:ptCount val="12"/>
                <c:pt idx="0">
                  <c:v>8.8573959255978743</c:v>
                </c:pt>
                <c:pt idx="1">
                  <c:v>4.5724737082761777</c:v>
                </c:pt>
                <c:pt idx="2">
                  <c:v>6.6566816442003658</c:v>
                </c:pt>
                <c:pt idx="3">
                  <c:v>8.1480619252706319</c:v>
                </c:pt>
                <c:pt idx="4">
                  <c:v>3.8965466854999757</c:v>
                </c:pt>
                <c:pt idx="5">
                  <c:v>3.8294002201905126</c:v>
                </c:pt>
                <c:pt idx="6">
                  <c:v>6.1864173769590325</c:v>
                </c:pt>
                <c:pt idx="7">
                  <c:v>5.9517166982851615</c:v>
                </c:pt>
                <c:pt idx="8">
                  <c:v>7.9638970002654634</c:v>
                </c:pt>
                <c:pt idx="9">
                  <c:v>4.5341192473362053</c:v>
                </c:pt>
                <c:pt idx="10">
                  <c:v>4.6285582041194164</c:v>
                </c:pt>
                <c:pt idx="11">
                  <c:v>6.2783084443248578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5"/>
        <c:overlap val="62"/>
        <c:axId val="53001600"/>
        <c:axId val="53003392"/>
      </c:barChart>
      <c:lineChart>
        <c:grouping val="standard"/>
        <c:varyColors val="0"/>
        <c:ser>
          <c:idx val="0"/>
          <c:order val="1"/>
          <c:tx>
            <c:strRef>
              <c:f>'кудельному весу'!$D$2</c:f>
              <c:strCache>
                <c:ptCount val="1"/>
                <c:pt idx="0">
                  <c:v>  численность потерпевших в результате несчастных случаев на производстве  в области  на 10 тыс. застрахованных в области, человек</c:v>
                </c:pt>
              </c:strCache>
            </c:strRef>
          </c:tx>
          <c:spPr>
            <a:ln w="762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>
              <c:idx val="10"/>
              <c:layout>
                <c:manualLayout>
                  <c:x val="-0.3899087350401495"/>
                  <c:y val="5.85306342773508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delete val="1"/>
            </c:dLbl>
            <c:spPr>
              <a:solidFill>
                <a:srgbClr val="FFC000"/>
              </a:solidFill>
              <a:ln w="38100">
                <a:solidFill>
                  <a:srgbClr val="FF0000"/>
                </a:solidFill>
              </a:ln>
            </c:spPr>
            <c:txPr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 Black"/>
                    <a:ea typeface="Arial Black"/>
                    <a:cs typeface="Arial Black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'кудельному весу'!$B$3:$B$14</c:f>
              <c:strCache>
                <c:ptCount val="12"/>
                <c:pt idx="0">
                  <c:v>Березинский район</c:v>
                </c:pt>
                <c:pt idx="1">
                  <c:v>Воложинский район</c:v>
                </c:pt>
                <c:pt idx="2">
                  <c:v>Крупский район</c:v>
                </c:pt>
                <c:pt idx="3">
                  <c:v>Любанский район</c:v>
                </c:pt>
                <c:pt idx="4">
                  <c:v>Молодечненский район</c:v>
                </c:pt>
                <c:pt idx="5">
                  <c:v>Пуховичский район</c:v>
                </c:pt>
                <c:pt idx="6">
                  <c:v>Слуцкий район</c:v>
                </c:pt>
                <c:pt idx="7">
                  <c:v>Смолевичский район</c:v>
                </c:pt>
                <c:pt idx="8">
                  <c:v>Стародорожский район</c:v>
                </c:pt>
                <c:pt idx="9">
                  <c:v>Столбцовский район</c:v>
                </c:pt>
                <c:pt idx="10">
                  <c:v>Червенский район</c:v>
                </c:pt>
                <c:pt idx="11">
                  <c:v>г.Жодино</c:v>
                </c:pt>
              </c:strCache>
            </c:strRef>
          </c:cat>
          <c:val>
            <c:numRef>
              <c:f>'кудельному весу'!$D$3:$D$14</c:f>
              <c:numCache>
                <c:formatCode>0.0</c:formatCode>
                <c:ptCount val="12"/>
                <c:pt idx="0">
                  <c:v>3.6</c:v>
                </c:pt>
                <c:pt idx="1">
                  <c:v>3.6</c:v>
                </c:pt>
                <c:pt idx="2">
                  <c:v>3.6</c:v>
                </c:pt>
                <c:pt idx="3">
                  <c:v>3.6</c:v>
                </c:pt>
                <c:pt idx="4">
                  <c:v>3.6</c:v>
                </c:pt>
                <c:pt idx="5">
                  <c:v>3.6</c:v>
                </c:pt>
                <c:pt idx="6">
                  <c:v>3.6</c:v>
                </c:pt>
                <c:pt idx="7">
                  <c:v>3.6</c:v>
                </c:pt>
                <c:pt idx="8">
                  <c:v>3.6</c:v>
                </c:pt>
                <c:pt idx="9">
                  <c:v>3.6</c:v>
                </c:pt>
                <c:pt idx="10">
                  <c:v>3.6</c:v>
                </c:pt>
                <c:pt idx="11">
                  <c:v>3.6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3004928"/>
        <c:axId val="53088640"/>
      </c:lineChart>
      <c:catAx>
        <c:axId val="53001600"/>
        <c:scaling>
          <c:orientation val="minMax"/>
        </c:scaling>
        <c:delete val="0"/>
        <c:axPos val="b"/>
        <c:numFmt formatCode="0.0" sourceLinked="1"/>
        <c:majorTickMark val="cross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 rot="-2760000" vert="horz" anchor="t" anchorCtr="0"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5300339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300339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53001600"/>
        <c:crosses val="autoZero"/>
        <c:crossBetween val="between"/>
      </c:valAx>
      <c:catAx>
        <c:axId val="530049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3088640"/>
        <c:crosses val="autoZero"/>
        <c:auto val="0"/>
        <c:lblAlgn val="ctr"/>
        <c:lblOffset val="100"/>
        <c:noMultiLvlLbl val="0"/>
      </c:catAx>
      <c:valAx>
        <c:axId val="5308864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5300492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5.5454849059609112E-3"/>
          <c:y val="0.80281817283299839"/>
          <c:w val="0.993158976311869"/>
          <c:h val="0.18039510607744028"/>
        </c:manualLayout>
      </c:layout>
      <c:overlay val="0"/>
      <c:txPr>
        <a:bodyPr/>
        <a:lstStyle/>
        <a:p>
          <a:pPr>
            <a:defRPr sz="20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b="1" baseline="0"/>
              <a:t>январь - август 2025 г.</a:t>
            </a:r>
            <a:endParaRPr lang="ru-RU" sz="2000" b="1"/>
          </a:p>
        </c:rich>
      </c:tx>
      <c:layout>
        <c:manualLayout>
          <c:xMode val="edge"/>
          <c:yMode val="edge"/>
          <c:x val="0.36978820535092061"/>
          <c:y val="0.14094433347985488"/>
        </c:manualLayout>
      </c:layout>
      <c:overlay val="0"/>
    </c:title>
    <c:autoTitleDeleted val="0"/>
    <c:view3D>
      <c:rotX val="40"/>
      <c:rotY val="148"/>
      <c:depthPercent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9868668132552068"/>
          <c:y val="0.23909940028446169"/>
          <c:w val="0.35269137379668414"/>
          <c:h val="0.38386750538864206"/>
        </c:manualLayout>
      </c:layout>
      <c:pie3DChart>
        <c:varyColors val="1"/>
        <c:ser>
          <c:idx val="1"/>
          <c:order val="0"/>
          <c:tx>
            <c:strRef>
              <c:f>'к деятельности'!$E$3:$E$4</c:f>
              <c:strCache>
                <c:ptCount val="1"/>
                <c:pt idx="0">
                  <c:v>январь - март 2025 г. %</c:v>
                </c:pt>
              </c:strCache>
            </c:strRef>
          </c:tx>
          <c:dLbls>
            <c:dLbl>
              <c:idx val="0"/>
              <c:layout>
                <c:manualLayout>
                  <c:x val="-0.1667065485769037"/>
                  <c:y val="-8.3381509426204231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rgbClr val="FF000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ru-RU" sz="2000"/>
                      <a:t>31 (</a:t>
                    </a:r>
                    <a:r>
                      <a:rPr lang="en-US" sz="2000"/>
                      <a:t>27,9%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pPr>
                <a:solidFill>
                  <a:schemeClr val="bg1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8848174399416919E-2"/>
                  <c:y val="-7.2900639378302254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4 (</a:t>
                    </a:r>
                    <a:r>
                      <a:rPr lang="en-US" sz="2000"/>
                      <a:t>3,6%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0897211951470184"/>
                  <c:y val="-9.3863201825620367E-3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rgbClr val="FF000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ru-RU" sz="2000"/>
                      <a:t>33 (</a:t>
                    </a:r>
                    <a:r>
                      <a:rPr lang="en-US" sz="2000"/>
                      <a:t>29,7%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pPr>
                <a:solidFill>
                  <a:schemeClr val="bg1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7982089992261108"/>
                  <c:y val="-2.2548878518122571E-3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5 (</a:t>
                    </a:r>
                    <a:r>
                      <a:rPr lang="en-US" sz="2000"/>
                      <a:t>4,5%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1234046212242189E-2"/>
                  <c:y val="2.3580381434043982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rgbClr val="FF000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ru-RU" sz="2000"/>
                      <a:t>19 (</a:t>
                    </a:r>
                    <a:r>
                      <a:rPr lang="en-US" sz="2000"/>
                      <a:t>17,1%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pPr>
                <a:solidFill>
                  <a:schemeClr val="bg1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0437759242653174E-2"/>
                  <c:y val="-4.0588529566963398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3 (</a:t>
                    </a:r>
                    <a:r>
                      <a:rPr lang="en-US" sz="2000"/>
                      <a:t>2,7%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2953677202206201E-2"/>
                  <c:y val="-1.8054727493266996E-2"/>
                </c:manualLayout>
              </c:layout>
              <c:tx>
                <c:rich>
                  <a:bodyPr/>
                  <a:lstStyle/>
                  <a:p>
                    <a:pPr>
                      <a:defRPr sz="2000">
                        <a:solidFill>
                          <a:srgbClr val="FF0000"/>
                        </a:solidFill>
                        <a:latin typeface="Arial Black" panose="020B0A04020102020204" pitchFamily="34" charset="0"/>
                      </a:defRPr>
                    </a:pPr>
                    <a:r>
                      <a:rPr lang="ru-RU" sz="2000"/>
                      <a:t>8 (</a:t>
                    </a:r>
                    <a:r>
                      <a:rPr lang="en-US" sz="2000"/>
                      <a:t>7,2%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pPr>
                <a:solidFill>
                  <a:schemeClr val="bg1"/>
                </a:solidFill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7.241948890554048E-2"/>
                  <c:y val="-2.108783399464101E-3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3 (</a:t>
                    </a:r>
                    <a:r>
                      <a:rPr lang="en-US" sz="2000"/>
                      <a:t>2,7%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795079047256379E-2"/>
                  <c:y val="4.9974027398011281E-2"/>
                </c:manualLayout>
              </c:layout>
              <c:tx>
                <c:rich>
                  <a:bodyPr/>
                  <a:lstStyle/>
                  <a:p>
                    <a:r>
                      <a:rPr lang="ru-RU" sz="2000"/>
                      <a:t>5 (</a:t>
                    </a:r>
                    <a:r>
                      <a:rPr lang="en-US" sz="2000"/>
                      <a:t>4,5%</a:t>
                    </a:r>
                    <a:r>
                      <a:rPr lang="ru-RU" sz="2000"/>
                      <a:t>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283232761773959E-2"/>
                  <c:y val="3.6467447830580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2000">
                    <a:latin typeface="Arial Black" panose="020B0A040201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'к деятельности'!$C$5:$C$13</c:f>
              <c:strCache>
                <c:ptCount val="9"/>
                <c:pt idx="0">
                  <c:v>сельское, лесное и рыбное хозяйство (31)</c:v>
                </c:pt>
                <c:pt idx="1">
                  <c:v>горнодобывающая промышленность (4)</c:v>
                </c:pt>
                <c:pt idx="2">
                  <c:v>обрабатывающая промышленность (33)</c:v>
                </c:pt>
                <c:pt idx="3">
                  <c:v>снабжение электроэнергией, газом, паром, горячей водой и кондиционированным воздухом (5)</c:v>
                </c:pt>
                <c:pt idx="4">
                  <c:v>строительство (19)</c:v>
                </c:pt>
                <c:pt idx="5">
                  <c:v>оптовая и розничная торговля; ремонт автомобилей и мотоциклов (3)</c:v>
                </c:pt>
                <c:pt idx="6">
                  <c:v>транспортная деятельность, складирование, почтовая и курьерская деятельность (8)</c:v>
                </c:pt>
                <c:pt idx="7">
                  <c:v>здравоохранение и социальные услуги (3)</c:v>
                </c:pt>
                <c:pt idx="8">
                  <c:v>другие виды деятельности (5)</c:v>
                </c:pt>
              </c:strCache>
            </c:strRef>
          </c:cat>
          <c:val>
            <c:numRef>
              <c:f>'к деятельности'!$E$5:$E$13</c:f>
              <c:numCache>
                <c:formatCode>0.0%</c:formatCode>
                <c:ptCount val="9"/>
                <c:pt idx="0">
                  <c:v>0.27927927927927926</c:v>
                </c:pt>
                <c:pt idx="1">
                  <c:v>3.6036036036036036E-2</c:v>
                </c:pt>
                <c:pt idx="2">
                  <c:v>0.29729729729729731</c:v>
                </c:pt>
                <c:pt idx="3">
                  <c:v>4.5045045045045043E-2</c:v>
                </c:pt>
                <c:pt idx="4">
                  <c:v>0.17117117117117117</c:v>
                </c:pt>
                <c:pt idx="5">
                  <c:v>2.7027027027027029E-2</c:v>
                </c:pt>
                <c:pt idx="6">
                  <c:v>7.2072072072072071E-2</c:v>
                </c:pt>
                <c:pt idx="7">
                  <c:v>2.7027027027027029E-2</c:v>
                </c:pt>
                <c:pt idx="8">
                  <c:v>4.5045045045045043E-2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1.0411453662072358E-2"/>
          <c:y val="0.63683045205941435"/>
          <c:w val="0.98315696614417236"/>
          <c:h val="0.36316954794058565"/>
        </c:manualLayout>
      </c:layout>
      <c:overlay val="0"/>
      <c:spPr>
        <a:noFill/>
      </c:spPr>
      <c:txPr>
        <a:bodyPr/>
        <a:lstStyle/>
        <a:p>
          <a:pPr rtl="0"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0.01678</cdr:y>
    </cdr:from>
    <cdr:to>
      <cdr:x>1</cdr:x>
      <cdr:y>0.13954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09495"/>
          <a:ext cx="12192000" cy="8010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32004" rIns="0" bIns="0" anchor="t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ru-RU" sz="2200" b="1" i="0" strike="noStrike" dirty="0">
              <a:solidFill>
                <a:srgbClr val="000000"/>
              </a:solidFill>
              <a:latin typeface="Times New Roman"/>
              <a:cs typeface="Times New Roman"/>
            </a:rPr>
            <a:t>Динамика производственного травматизма</a:t>
          </a:r>
        </a:p>
        <a:p xmlns:a="http://schemas.openxmlformats.org/drawingml/2006/main">
          <a:pPr algn="ctr" rtl="1">
            <a:defRPr sz="1000"/>
          </a:pPr>
          <a:r>
            <a:rPr lang="ru-RU" sz="2200" b="1" i="0" strike="noStrike" dirty="0">
              <a:solidFill>
                <a:srgbClr val="000000"/>
              </a:solidFill>
              <a:latin typeface="Times New Roman"/>
              <a:cs typeface="Times New Roman"/>
            </a:rPr>
            <a:t>в организациях Минской области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0.03297</cdr:y>
    </cdr:from>
    <cdr:to>
      <cdr:x>1</cdr:x>
      <cdr:y>0.10989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216024"/>
          <a:ext cx="1195332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Виды происшествий, приведших к травмам с тяжелыми последствиями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0.03908</cdr:y>
    </cdr:from>
    <cdr:to>
      <cdr:x>1</cdr:x>
      <cdr:y>0.11877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260648"/>
          <a:ext cx="11881320" cy="5314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Основные причины несчастных случаев с тяжелыми последствиями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</cdr:x>
      <cdr:y>0.02222</cdr:y>
    </cdr:from>
    <cdr:to>
      <cdr:x>1</cdr:x>
      <cdr:y>0.1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144017"/>
          <a:ext cx="1195332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Распределение вины в</a:t>
          </a:r>
          <a:r>
            <a:rPr lang="ru-RU" sz="2200" b="1" baseline="0" dirty="0">
              <a:latin typeface="Times New Roman" pitchFamily="18" charset="0"/>
              <a:cs typeface="Times New Roman" pitchFamily="18" charset="0"/>
            </a:rPr>
            <a:t> происшествиях</a:t>
          </a:r>
          <a:r>
            <a:rPr lang="ru-RU" sz="2200" b="1" dirty="0">
              <a:latin typeface="Times New Roman" pitchFamily="18" charset="0"/>
              <a:cs typeface="Times New Roman" pitchFamily="18" charset="0"/>
            </a:rPr>
            <a:t>, приведших к травмам с тяжелыми последствиями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0.00935</cdr:x>
      <cdr:y>0.05556</cdr:y>
    </cdr:from>
    <cdr:to>
      <cdr:x>1</cdr:x>
      <cdr:y>0.17771</cdr:y>
    </cdr:to>
    <cdr:sp macro="" textlink="">
      <cdr:nvSpPr>
        <cdr:cNvPr id="11161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1090" y="360040"/>
          <a:ext cx="11770230" cy="79164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45720" tIns="32004" rIns="45720" bIns="0" anchor="t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ru-RU" sz="2200" b="1" i="0" strike="noStrike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Регионы,</a:t>
          </a:r>
          <a:r>
            <a:rPr lang="ru-RU" sz="2200" b="1" i="0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где среднее количество нарушений, выявленных мобильными группами, на одно обследование ниже среднего количества в целом по области</a:t>
          </a:r>
          <a:endParaRPr lang="ru-RU" sz="2200" b="1" i="0" strike="noStrike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0.94313</cdr:x>
      <cdr:y>0</cdr:y>
    </cdr:from>
    <cdr:to>
      <cdr:x>0.991</cdr:x>
      <cdr:y>0.0495</cdr:y>
    </cdr:to>
    <cdr:sp macro="" textlink="">
      <cdr:nvSpPr>
        <cdr:cNvPr id="11161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02750" y="0"/>
          <a:ext cx="472144" cy="3352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0.02282</cdr:x>
      <cdr:y>0.03333</cdr:y>
    </cdr:from>
    <cdr:to>
      <cdr:x>0.96473</cdr:x>
      <cdr:y>0.17737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71132" y="216024"/>
          <a:ext cx="11191134" cy="9334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>
            <a:lnSpc>
              <a:spcPts val="1700"/>
            </a:lnSpc>
          </a:pPr>
          <a:endParaRPr lang="ru-RU" sz="1600" b="1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0.00606</cdr:x>
      <cdr:y>0.04453</cdr:y>
    </cdr:from>
    <cdr:to>
      <cdr:x>0.99394</cdr:x>
      <cdr:y>0.16174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" y="294999"/>
          <a:ext cx="11737304" cy="776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t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Данные о групповых несчастных случаях с тяжелыми последствиями</a:t>
          </a:r>
        </a:p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в организациях Минской области</a:t>
          </a:r>
        </a:p>
      </cdr:txBody>
    </cdr:sp>
  </cdr:relSizeAnchor>
  <cdr:relSizeAnchor xmlns:cdr="http://schemas.openxmlformats.org/drawingml/2006/chartDrawing">
    <cdr:from>
      <cdr:x>0.26891</cdr:x>
      <cdr:y>0.04073</cdr:y>
    </cdr:from>
    <cdr:to>
      <cdr:x>0.80532</cdr:x>
      <cdr:y>0.09369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709332" y="282223"/>
          <a:ext cx="5404555" cy="366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0.83282</cdr:x>
      <cdr:y>0</cdr:y>
    </cdr:from>
    <cdr:to>
      <cdr:x>1</cdr:x>
      <cdr:y>0.04751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366450" y="0"/>
          <a:ext cx="1679509" cy="326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50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0.00614</cdr:x>
      <cdr:y>0.04348</cdr:y>
    </cdr:from>
    <cdr:to>
      <cdr:x>0.99387</cdr:x>
      <cdr:y>0.1413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2009" y="288032"/>
          <a:ext cx="1159328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>
            <a:lnSpc>
              <a:spcPts val="1700"/>
            </a:lnSpc>
          </a:pPr>
          <a:r>
            <a:rPr lang="ru-RU" sz="2200" b="1" dirty="0">
              <a:latin typeface="Times New Roman" pitchFamily="18" charset="0"/>
              <a:cs typeface="Times New Roman" pitchFamily="18" charset="0"/>
            </a:rPr>
            <a:t>Общий удельный вес потерпевших на производстве в разрезе организаций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0.02174</cdr:y>
    </cdr:from>
    <cdr:to>
      <cdr:x>1</cdr:x>
      <cdr:y>0.10586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44016"/>
          <a:ext cx="11953327" cy="5572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t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Данные о производственном травматизме в разрезе организаций по подчиненности</a:t>
          </a:r>
        </a:p>
      </cdr:txBody>
    </cdr:sp>
  </cdr:relSizeAnchor>
  <cdr:relSizeAnchor xmlns:cdr="http://schemas.openxmlformats.org/drawingml/2006/chartDrawing">
    <cdr:from>
      <cdr:x>0.13058</cdr:x>
      <cdr:y>0.01089</cdr:y>
    </cdr:from>
    <cdr:to>
      <cdr:x>0.9442</cdr:x>
      <cdr:y>0.11664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312252" y="74916"/>
          <a:ext cx="8176401" cy="727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0.83282</cdr:x>
      <cdr:y>0</cdr:y>
    </cdr:from>
    <cdr:to>
      <cdr:x>1</cdr:x>
      <cdr:y>0.04751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366450" y="0"/>
          <a:ext cx="1679509" cy="326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50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0.99377</cdr:x>
      <cdr:y>0.13045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6077584" cy="6211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t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Данные о производственном травматизме</a:t>
          </a:r>
        </a:p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в разрезе организаций коммунальной формы собственности</a:t>
          </a:r>
        </a:p>
      </cdr:txBody>
    </cdr:sp>
  </cdr:relSizeAnchor>
  <cdr:relSizeAnchor xmlns:cdr="http://schemas.openxmlformats.org/drawingml/2006/chartDrawing">
    <cdr:from>
      <cdr:x>0.13058</cdr:x>
      <cdr:y>0.01089</cdr:y>
    </cdr:from>
    <cdr:to>
      <cdr:x>0.9442</cdr:x>
      <cdr:y>0.11664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312252" y="74916"/>
          <a:ext cx="8176401" cy="727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0.83282</cdr:x>
      <cdr:y>0</cdr:y>
    </cdr:from>
    <cdr:to>
      <cdr:x>1</cdr:x>
      <cdr:y>0.04751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366450" y="0"/>
          <a:ext cx="1679509" cy="326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50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0.01674</cdr:x>
      <cdr:y>0.00977</cdr:y>
    </cdr:from>
    <cdr:to>
      <cdr:x>0.95759</cdr:x>
      <cdr:y>0.15341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8" y="34779"/>
          <a:ext cx="5755137" cy="5113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t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Данные о производственном травматизме в разрезе регионов,</a:t>
          </a:r>
        </a:p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допустивших значительный рост производственного</a:t>
          </a:r>
          <a:r>
            <a:rPr lang="ru-RU" sz="2200" b="1" baseline="0" dirty="0">
              <a:latin typeface="Times New Roman" pitchFamily="18" charset="0"/>
              <a:cs typeface="Times New Roman" pitchFamily="18" charset="0"/>
            </a:rPr>
            <a:t> травматизма</a:t>
          </a:r>
          <a:endParaRPr lang="ru-RU" sz="2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0.13058</cdr:x>
      <cdr:y>0.01089</cdr:y>
    </cdr:from>
    <cdr:to>
      <cdr:x>0.9442</cdr:x>
      <cdr:y>0.11664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312252" y="74916"/>
          <a:ext cx="8176401" cy="727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0.83282</cdr:x>
      <cdr:y>0</cdr:y>
    </cdr:from>
    <cdr:to>
      <cdr:x>1</cdr:x>
      <cdr:y>0.04751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366450" y="0"/>
          <a:ext cx="1679509" cy="326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50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0.00672</cdr:y>
    </cdr:from>
    <cdr:to>
      <cdr:x>0.94085</cdr:x>
      <cdr:y>0.15036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3038157" y="25490"/>
          <a:ext cx="5753942" cy="5451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t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Данные о производственном травматизме в разрезе регионов,</a:t>
          </a:r>
        </a:p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допустивших значительный рост производственного</a:t>
          </a:r>
          <a:r>
            <a:rPr lang="ru-RU" sz="2200" b="1" baseline="0" dirty="0">
              <a:latin typeface="Times New Roman" pitchFamily="18" charset="0"/>
              <a:cs typeface="Times New Roman" pitchFamily="18" charset="0"/>
            </a:rPr>
            <a:t> травматизма</a:t>
          </a:r>
          <a:endParaRPr lang="ru-RU" sz="2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0.13058</cdr:x>
      <cdr:y>0.01089</cdr:y>
    </cdr:from>
    <cdr:to>
      <cdr:x>0.9442</cdr:x>
      <cdr:y>0.11664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312252" y="74916"/>
          <a:ext cx="8176401" cy="727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0.83282</cdr:x>
      <cdr:y>0</cdr:y>
    </cdr:from>
    <cdr:to>
      <cdr:x>1</cdr:x>
      <cdr:y>0.04751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366450" y="0"/>
          <a:ext cx="1679509" cy="3265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50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8.36587E-8</cdr:x>
      <cdr:y>0.02174</cdr:y>
    </cdr:from>
    <cdr:to>
      <cdr:x>1</cdr:x>
      <cdr:y>0.11168</cdr:y>
    </cdr:to>
    <cdr:sp macro="" textlink="">
      <cdr:nvSpPr>
        <cdr:cNvPr id="11161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" y="144016"/>
          <a:ext cx="11953327" cy="5958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45720" tIns="32004" rIns="45720" bIns="0" anchor="t" upright="1"/>
        <a:lstStyle xmlns:a="http://schemas.openxmlformats.org/drawingml/2006/main"/>
        <a:p xmlns:a="http://schemas.openxmlformats.org/drawingml/2006/main">
          <a:pPr algn="ctr" rtl="1">
            <a:lnSpc>
              <a:spcPts val="1700"/>
            </a:lnSpc>
            <a:defRPr sz="1000"/>
          </a:pPr>
          <a:r>
            <a:rPr lang="ru-RU" sz="2200" b="1" i="0" strike="noStrike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Регионы</a:t>
          </a:r>
          <a:r>
            <a:rPr lang="ru-RU" sz="2200" b="1" i="0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 уровнем производственного травматизма,</a:t>
          </a:r>
        </a:p>
        <a:p xmlns:a="http://schemas.openxmlformats.org/drawingml/2006/main">
          <a:pPr algn="ctr" rtl="1">
            <a:defRPr sz="1000"/>
          </a:pPr>
          <a:r>
            <a:rPr lang="ru-RU" sz="2200" b="1" i="0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превышающим аналогичный показатель в целом по области</a:t>
          </a:r>
          <a:endParaRPr lang="ru-RU" sz="2200" b="1" i="0" strike="noStrike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0.94313</cdr:x>
      <cdr:y>0</cdr:y>
    </cdr:from>
    <cdr:to>
      <cdr:x>0.991</cdr:x>
      <cdr:y>0.0495</cdr:y>
    </cdr:to>
    <cdr:sp macro="" textlink="">
      <cdr:nvSpPr>
        <cdr:cNvPr id="11161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02750" y="0"/>
          <a:ext cx="472144" cy="3352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2860" rIns="0" bIns="0" anchor="t" upright="1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0.02282</cdr:x>
      <cdr:y>0.04032</cdr:y>
    </cdr:from>
    <cdr:to>
      <cdr:x>0.96473</cdr:x>
      <cdr:y>0.17737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72775" y="267109"/>
          <a:ext cx="11258959" cy="907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>
            <a:lnSpc>
              <a:spcPts val="1700"/>
            </a:lnSpc>
          </a:pPr>
          <a:endParaRPr lang="ru-RU" sz="1600" b="1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0.02174</cdr:y>
    </cdr:from>
    <cdr:to>
      <cdr:x>1</cdr:x>
      <cdr:y>0.11877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144016"/>
          <a:ext cx="11881319" cy="6428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>
            <a:lnSpc>
              <a:spcPts val="1700"/>
            </a:lnSpc>
          </a:pPr>
          <a:r>
            <a:rPr lang="ru-RU" sz="2200" b="1" dirty="0">
              <a:latin typeface="Times New Roman" pitchFamily="18" charset="0"/>
              <a:cs typeface="Times New Roman" pitchFamily="18" charset="0"/>
            </a:rPr>
            <a:t>Удельный вес потерпевших на производстве</a:t>
          </a:r>
        </a:p>
        <a:p xmlns:a="http://schemas.openxmlformats.org/drawingml/2006/main">
          <a:pPr algn="ctr"/>
          <a:r>
            <a:rPr lang="ru-RU" sz="2200" b="1" dirty="0">
              <a:latin typeface="Times New Roman" pitchFamily="18" charset="0"/>
              <a:cs typeface="Times New Roman" pitchFamily="18" charset="0"/>
            </a:rPr>
            <a:t>с тяжелыми последствиями </a:t>
          </a:r>
          <a:r>
            <a:rPr lang="ru-RU" sz="2200" b="1" baseline="0" dirty="0">
              <a:latin typeface="Times New Roman" pitchFamily="18" charset="0"/>
              <a:cs typeface="Times New Roman" pitchFamily="18" charset="0"/>
            </a:rPr>
            <a:t>по видам деятельности</a:t>
          </a:r>
          <a:endParaRPr lang="ru-RU" sz="22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1790" y="0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FD63B-BDDC-4E7F-A52F-EFB6DCE6AD6A}" type="datetimeFigureOut">
              <a:rPr lang="ru-RU" smtClean="0"/>
              <a:pPr/>
              <a:t>10.09.2025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06413"/>
            <a:ext cx="4510087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252" y="3211553"/>
            <a:ext cx="7954010" cy="304252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1790" y="6421932"/>
            <a:ext cx="4308422" cy="3380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6AD1B-63D7-419D-9476-331352F14DB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991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BFFF1-41D9-4294-BB06-B6016FF669C8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7F669-CBBE-4BBC-B896-2E34FB2AEB3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4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C7103-CF1F-4CBD-AB1B-3D375561D166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C0F2E-A1A9-498E-B21D-0FE52E19AAC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5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10511-2D46-49FF-BB47-F09704C81044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AE15C-8028-4EF1-89EE-405EFB9770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179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730BC-547B-4E16-94C2-C8F4136BA2D0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7750E-E9AB-4522-BF8A-72529448C10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25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AD20E-0A70-48D5-8A8F-338C3AD4F4A7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29152-C200-4DAD-A1C2-515A2406309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36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83FFE-B76F-4468-9650-966E7555004D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CA746-ADBA-4E64-83BE-604DE1B3A6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9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FA97-F47C-4F94-87B0-24241875D922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4A222-EDCD-487B-9117-DB46DC6AD43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417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1367F-043C-4402-BC93-7D27ACD8108C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53D56-FB62-4554-9008-B9B87FED95E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34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02180-C317-4116-A38B-622B3961D02C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8C57C-E099-488C-8517-FB10CA5A0A0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146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65CF3-78C9-4513-8C0D-6337007A4128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DB9D3-2F57-4FDF-9CC6-62D17B1442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12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E5C8F-5BFB-47CD-A7AD-259E7C495D47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0907D-01E2-41AF-A488-96AC3D34C39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748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BAE88C-A5EA-4454-B469-DA8D6B3C87BE}" type="datetime1">
              <a:rPr lang="ru-RU" smtClean="0"/>
              <a:t>10.09.2025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200884-A875-47C6-91A4-80B0F8C66A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5400" y="620688"/>
            <a:ext cx="10801200" cy="5184576"/>
          </a:xfrm>
        </p:spPr>
        <p:txBody>
          <a:bodyPr/>
          <a:lstStyle/>
          <a:p>
            <a:r>
              <a:rPr lang="ru-RU" sz="3200" b="1" dirty="0">
                <a:latin typeface="Bookman Old Style" panose="02050604050505020204" pitchFamily="18" charset="0"/>
              </a:rPr>
              <a:t>Состояние производственного травматизма </a:t>
            </a:r>
            <a:r>
              <a:rPr lang="ru-RU" sz="3200" b="1" dirty="0" smtClean="0">
                <a:latin typeface="Bookman Old Style" panose="02050604050505020204" pitchFamily="18" charset="0"/>
              </a:rPr>
              <a:t/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в </a:t>
            </a:r>
            <a:r>
              <a:rPr lang="ru-RU" sz="3200" b="1" dirty="0">
                <a:latin typeface="Bookman Old Style" panose="02050604050505020204" pitchFamily="18" charset="0"/>
              </a:rPr>
              <a:t>организациях Минской области </a:t>
            </a:r>
            <a:r>
              <a:rPr lang="ru-RU" sz="3200" b="1" dirty="0" smtClean="0">
                <a:latin typeface="Bookman Old Style" panose="02050604050505020204" pitchFamily="18" charset="0"/>
              </a:rPr>
              <a:t/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за </a:t>
            </a:r>
            <a:r>
              <a:rPr lang="ru-RU" sz="3200" b="1" dirty="0">
                <a:latin typeface="Bookman Old Style" panose="02050604050505020204" pitchFamily="18" charset="0"/>
              </a:rPr>
              <a:t>январь-август 2025 года и реализация мероприятий по его </a:t>
            </a:r>
            <a:r>
              <a:rPr lang="ru-RU" sz="3200" b="1" dirty="0" smtClean="0">
                <a:latin typeface="Bookman Old Style" panose="02050604050505020204" pitchFamily="18" charset="0"/>
              </a:rPr>
              <a:t>профилактике.</a:t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Эффективность </a:t>
            </a:r>
            <a:r>
              <a:rPr lang="ru-RU" sz="3200" b="1" dirty="0">
                <a:latin typeface="Bookman Old Style" panose="02050604050505020204" pitchFamily="18" charset="0"/>
              </a:rPr>
              <a:t>работы мобильных групп </a:t>
            </a:r>
            <a:br>
              <a:rPr lang="ru-RU" sz="3200" b="1" dirty="0">
                <a:latin typeface="Bookman Old Style" panose="02050604050505020204" pitchFamily="18" charset="0"/>
              </a:rPr>
            </a:br>
            <a:r>
              <a:rPr lang="ru-RU" sz="3200" b="1" dirty="0">
                <a:latin typeface="Bookman Old Style" panose="02050604050505020204" pitchFamily="18" charset="0"/>
              </a:rPr>
              <a:t>по оказанию практической и методической помощи в обеспечении соблюдения законодательства об охране труда </a:t>
            </a:r>
            <a:r>
              <a:rPr lang="ru-RU" sz="3200" b="1" dirty="0" smtClean="0">
                <a:latin typeface="Bookman Old Style" panose="02050604050505020204" pitchFamily="18" charset="0"/>
              </a:rPr>
              <a:t/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при </a:t>
            </a:r>
            <a:r>
              <a:rPr lang="ru-RU" sz="3200" b="1" dirty="0" err="1" smtClean="0">
                <a:latin typeface="Bookman Old Style" panose="02050604050505020204" pitchFamily="18" charset="0"/>
              </a:rPr>
              <a:t>райгорисполкомах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7F669-CBBE-4BBC-B896-2E34FB2AEB3A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0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75501551"/>
              </p:ext>
            </p:extLst>
          </p:nvPr>
        </p:nvGraphicFramePr>
        <p:xfrm>
          <a:off x="119336" y="116632"/>
          <a:ext cx="1188132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636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graphicFrame>
        <p:nvGraphicFramePr>
          <p:cNvPr id="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4703470"/>
              </p:ext>
            </p:extLst>
          </p:nvPr>
        </p:nvGraphicFramePr>
        <p:xfrm>
          <a:off x="119336" y="116632"/>
          <a:ext cx="11953328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258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96751"/>
          </a:xfrm>
        </p:spPr>
        <p:txBody>
          <a:bodyPr/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Данные о потерпевших с тяжелыми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последствиями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 состоянии алкогольного опьянения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3352" y="1196752"/>
            <a:ext cx="11665296" cy="5400600"/>
          </a:xfrm>
        </p:spPr>
        <p:txBody>
          <a:bodyPr/>
          <a:lstStyle/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республиканской формы собственности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погиб (водитель автомобиля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Березинского филиала Минского областного потребительского общества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содержание этилового спирта в крови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0,66 промилле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1 человек получил тяжелую производственную травму (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облицовщик-плиточник 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ОАО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Свiтанак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г. Жодино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1,21 промилле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коммунальной формы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 – 1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погиб (рабочий по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уходу </a:t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животными сельскохозяйственного унитарного предприятия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Щавры-агро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Крупского района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0,43 промилле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человек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 тяжелую производственную травму (тракторист-машинист сельскохозяйственного производства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ОАО «Рубежевичи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Столбцовского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1,92 промилле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без ведомственной подчиненности – 2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погибло (заместитель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директора </a:t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коммерческим вопросам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2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Вармхаусгрупп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Борисовского района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1,2 промилле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водитель автомобиля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2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Рандерс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Минского района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0,52 промилле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получили тяжелые производственные травмы (подсобный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рабочий 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Сивора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0,72 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промилле и столяр 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</a:t>
            </a:r>
            <a:r>
              <a:rPr lang="ru-RU" sz="20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Рефреш</a:t>
            </a:r>
            <a:r>
              <a:rPr lang="ru-RU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-К» – </a:t>
            </a:r>
            <a:r>
              <a:rPr lang="ru-RU" sz="2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1,49 промилле Минского района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7F669-CBBE-4BBC-B896-2E34FB2AEB3A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614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graphicFrame>
        <p:nvGraphicFramePr>
          <p:cNvPr id="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032632"/>
              </p:ext>
            </p:extLst>
          </p:nvPr>
        </p:nvGraphicFramePr>
        <p:xfrm>
          <a:off x="119336" y="0"/>
          <a:ext cx="11881320" cy="6669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15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graphicFrame>
        <p:nvGraphicFramePr>
          <p:cNvPr id="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366483"/>
              </p:ext>
            </p:extLst>
          </p:nvPr>
        </p:nvGraphicFramePr>
        <p:xfrm>
          <a:off x="119336" y="116632"/>
          <a:ext cx="11953328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298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021339"/>
              </p:ext>
            </p:extLst>
          </p:nvPr>
        </p:nvGraphicFramePr>
        <p:xfrm>
          <a:off x="119336" y="44624"/>
          <a:ext cx="11953328" cy="66425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597"/>
                <a:gridCol w="2365261"/>
                <a:gridCol w="4217942"/>
                <a:gridCol w="4752528"/>
              </a:tblGrid>
              <a:tr h="71347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о привлечении к дисциплинарной ответственности руководителей организаций</a:t>
                      </a:r>
                      <a:b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6 месяцев 2025 года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91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№№  п/п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района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Установлено фактов нарушения работниками трудовой </a:t>
                      </a:r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дисциплины районными рейдовыми группами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Привлечено к дисциплинарной ответственности руководителей организаций во исполнение</a:t>
                      </a:r>
                      <a:b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8 </a:t>
                      </a:r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решения </a:t>
                      </a:r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21 октября 2024 г. № 983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Борисовский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Воложинский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Копыльский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Логойский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Любанский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Минский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ru-RU" sz="20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Мядельский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Несвижский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Слуцкий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Смолевичский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Солигорский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Стародорожский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84" marR="6384" marT="63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75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22290639"/>
              </p:ext>
            </p:extLst>
          </p:nvPr>
        </p:nvGraphicFramePr>
        <p:xfrm>
          <a:off x="119336" y="188640"/>
          <a:ext cx="11881320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202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643223"/>
              </p:ext>
            </p:extLst>
          </p:nvPr>
        </p:nvGraphicFramePr>
        <p:xfrm>
          <a:off x="119336" y="116631"/>
          <a:ext cx="11953328" cy="662473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068488"/>
                <a:gridCol w="3980184"/>
                <a:gridCol w="1728192"/>
                <a:gridCol w="4176464"/>
              </a:tblGrid>
              <a:tr h="83857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работе областной мобильной группы</a:t>
                      </a:r>
                      <a:b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июнь-август 2025 года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13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выявленных 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нарушений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Принятые меры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0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Борисовский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</a:t>
                      </a:r>
                      <a:r>
                        <a:rPr lang="ru-RU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Корсаковичский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89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Дзержинский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«Боровое-2003»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дисциплинарной ответственности привлечены инженер по ОТ и главный инженер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Крупский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«Крупский райагросервис»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Слуцкий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</a:t>
                      </a:r>
                      <a:r>
                        <a:rPr lang="ru-RU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Витко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-Агро»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7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Слуцкий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«Слуцкая Нива»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Солигорский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СХФ «</a:t>
                      </a:r>
                      <a:r>
                        <a:rPr lang="ru-RU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Краснослободский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b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</a:t>
                      </a:r>
                      <a:r>
                        <a:rPr lang="ru-RU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Солигорский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райагросервис»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32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Общее </a:t>
                      </a:r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нарушений  </a:t>
                      </a:r>
                      <a:endParaRPr lang="ru-RU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9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Среднее </a:t>
                      </a:r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нарушений на одно </a:t>
                      </a:r>
                      <a:r>
                        <a:rPr lang="ru-RU" sz="18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обследование </a:t>
                      </a:r>
                      <a:endParaRPr lang="ru-RU" sz="1800" b="1" i="1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33,7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21" marR="6321" marT="63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56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004442"/>
              </p:ext>
            </p:extLst>
          </p:nvPr>
        </p:nvGraphicFramePr>
        <p:xfrm>
          <a:off x="119338" y="44625"/>
          <a:ext cx="11953324" cy="66247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32573"/>
                <a:gridCol w="1402905"/>
                <a:gridCol w="1932573"/>
                <a:gridCol w="1188175"/>
                <a:gridCol w="1188175"/>
                <a:gridCol w="1188175"/>
                <a:gridCol w="1188175"/>
                <a:gridCol w="1932573"/>
              </a:tblGrid>
              <a:tr h="2068063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 о мерах, принятых к </a:t>
                      </a:r>
                      <a:r>
                        <a:rPr lang="ru-RU" sz="2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должностным </a:t>
                      </a:r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лицам организаций, в отношении которых направлена информация в МОУ </a:t>
                      </a:r>
                      <a:r>
                        <a:rPr lang="ru-RU" sz="22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ДГИТ о </a:t>
                      </a:r>
                      <a:r>
                        <a:rPr lang="ru-RU" sz="22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неустранении</a:t>
                      </a:r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нарушений по результатам контрольных обследований организаций мобильными группами</a:t>
                      </a:r>
                      <a:b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8 месяцев 2025 года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9619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информаций, направленных в МОУ ДГИТ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организаций, в отношении которых направлена информация в МОУ ДГИТ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Принятые меры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Начат административный процесс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</a:tr>
              <a:tr h="825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Привлечено к административной ответственности в виде штрафа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Привлечено к </a:t>
                      </a:r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дисциплинарной 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ответственности, из них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8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виде выговора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виде замечания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виде лишения премии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65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28" marR="8428" marT="842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77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5400" y="620688"/>
            <a:ext cx="10801200" cy="5184576"/>
          </a:xfrm>
        </p:spPr>
        <p:txBody>
          <a:bodyPr/>
          <a:lstStyle/>
          <a:p>
            <a:r>
              <a:rPr lang="ru-RU" sz="3200" b="1" dirty="0">
                <a:latin typeface="Bookman Old Style" panose="02050604050505020204" pitchFamily="18" charset="0"/>
              </a:rPr>
              <a:t>Состояние производственного травматизма </a:t>
            </a:r>
            <a:r>
              <a:rPr lang="ru-RU" sz="3200" b="1" dirty="0" smtClean="0">
                <a:latin typeface="Bookman Old Style" panose="02050604050505020204" pitchFamily="18" charset="0"/>
              </a:rPr>
              <a:t/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в </a:t>
            </a:r>
            <a:r>
              <a:rPr lang="ru-RU" sz="3200" b="1" dirty="0">
                <a:latin typeface="Bookman Old Style" panose="02050604050505020204" pitchFamily="18" charset="0"/>
              </a:rPr>
              <a:t>организациях Минской области </a:t>
            </a:r>
            <a:r>
              <a:rPr lang="ru-RU" sz="3200" b="1" dirty="0" smtClean="0">
                <a:latin typeface="Bookman Old Style" panose="02050604050505020204" pitchFamily="18" charset="0"/>
              </a:rPr>
              <a:t/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за </a:t>
            </a:r>
            <a:r>
              <a:rPr lang="ru-RU" sz="3200" b="1" dirty="0">
                <a:latin typeface="Bookman Old Style" panose="02050604050505020204" pitchFamily="18" charset="0"/>
              </a:rPr>
              <a:t>январь-август 2025 года и реализация мероприятий по его </a:t>
            </a:r>
            <a:r>
              <a:rPr lang="ru-RU" sz="3200" b="1" dirty="0" smtClean="0">
                <a:latin typeface="Bookman Old Style" panose="02050604050505020204" pitchFamily="18" charset="0"/>
              </a:rPr>
              <a:t>профилактике.</a:t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Эффективность </a:t>
            </a:r>
            <a:r>
              <a:rPr lang="ru-RU" sz="3200" b="1" dirty="0">
                <a:latin typeface="Bookman Old Style" panose="02050604050505020204" pitchFamily="18" charset="0"/>
              </a:rPr>
              <a:t>работы мобильных групп </a:t>
            </a:r>
            <a:br>
              <a:rPr lang="ru-RU" sz="3200" b="1" dirty="0">
                <a:latin typeface="Bookman Old Style" panose="02050604050505020204" pitchFamily="18" charset="0"/>
              </a:rPr>
            </a:br>
            <a:r>
              <a:rPr lang="ru-RU" sz="3200" b="1" dirty="0">
                <a:latin typeface="Bookman Old Style" panose="02050604050505020204" pitchFamily="18" charset="0"/>
              </a:rPr>
              <a:t>по оказанию практической и методической помощи в обеспечении соблюдения законодательства об охране труда </a:t>
            </a:r>
            <a:r>
              <a:rPr lang="ru-RU" sz="3200" b="1" dirty="0" smtClean="0">
                <a:latin typeface="Bookman Old Style" panose="02050604050505020204" pitchFamily="18" charset="0"/>
              </a:rPr>
              <a:t/>
            </a:r>
            <a:br>
              <a:rPr lang="ru-RU" sz="3200" b="1" dirty="0" smtClean="0">
                <a:latin typeface="Bookman Old Style" panose="02050604050505020204" pitchFamily="18" charset="0"/>
              </a:rPr>
            </a:br>
            <a:r>
              <a:rPr lang="ru-RU" sz="3200" b="1" dirty="0" smtClean="0">
                <a:latin typeface="Bookman Old Style" panose="02050604050505020204" pitchFamily="18" charset="0"/>
              </a:rPr>
              <a:t>при </a:t>
            </a:r>
            <a:r>
              <a:rPr lang="ru-RU" sz="3200" b="1" dirty="0" err="1" smtClean="0">
                <a:latin typeface="Bookman Old Style" panose="02050604050505020204" pitchFamily="18" charset="0"/>
              </a:rPr>
              <a:t>райгорисполкомах</a:t>
            </a:r>
            <a:endParaRPr lang="ru-RU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7F669-CBBE-4BBC-B896-2E34FB2AEB3A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03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28791977"/>
              </p:ext>
            </p:extLst>
          </p:nvPr>
        </p:nvGraphicFramePr>
        <p:xfrm>
          <a:off x="0" y="0"/>
          <a:ext cx="12192000" cy="6525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118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79136354"/>
              </p:ext>
            </p:extLst>
          </p:nvPr>
        </p:nvGraphicFramePr>
        <p:xfrm>
          <a:off x="191344" y="116632"/>
          <a:ext cx="11881319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94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44977242"/>
              </p:ext>
            </p:extLst>
          </p:nvPr>
        </p:nvGraphicFramePr>
        <p:xfrm>
          <a:off x="191344" y="116632"/>
          <a:ext cx="11737304" cy="6624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083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12443764"/>
              </p:ext>
            </p:extLst>
          </p:nvPr>
        </p:nvGraphicFramePr>
        <p:xfrm>
          <a:off x="119336" y="116632"/>
          <a:ext cx="11953328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095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13303515"/>
              </p:ext>
            </p:extLst>
          </p:nvPr>
        </p:nvGraphicFramePr>
        <p:xfrm>
          <a:off x="119336" y="116632"/>
          <a:ext cx="11953328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36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86718379"/>
              </p:ext>
            </p:extLst>
          </p:nvPr>
        </p:nvGraphicFramePr>
        <p:xfrm>
          <a:off x="119336" y="116632"/>
          <a:ext cx="12072664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5666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55828739"/>
              </p:ext>
            </p:extLst>
          </p:nvPr>
        </p:nvGraphicFramePr>
        <p:xfrm>
          <a:off x="119336" y="116632"/>
          <a:ext cx="11953327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737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E8C57C-E099-488C-8517-FB10CA5A0A0D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827250198"/>
              </p:ext>
            </p:extLst>
          </p:nvPr>
        </p:nvGraphicFramePr>
        <p:xfrm>
          <a:off x="119336" y="116632"/>
          <a:ext cx="11953328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47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729</Words>
  <Application>Microsoft Office PowerPoint</Application>
  <PresentationFormat>Произвольный</PresentationFormat>
  <Paragraphs>276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Состояние производственного травматизма  в организациях Минской области  за январь-август 2025 года и реализация мероприятий по его профилактике. Эффективность работы мобильных групп  по оказанию практической и методической помощи в обеспечении соблюдения законодательства об охране труда  при райгорисполкомах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Данные о потерпевших с тяжелыми последствиями в состоянии алкогольного опьянения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Состояние производственного травматизма  в организациях Минской области  за январь-август 2025 года и реализация мероприятий по его профилактике. Эффективность работы мобильных групп  по оказанию практической и методической помощи в обеспечении соблюдения законодательства об охране труда  при райгорисполкомах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Заместитель</dc:creator>
  <cp:lastModifiedBy>Новиков Владимир Николаевич</cp:lastModifiedBy>
  <cp:revision>320</cp:revision>
  <cp:lastPrinted>2022-12-07T06:21:29Z</cp:lastPrinted>
  <dcterms:created xsi:type="dcterms:W3CDTF">2013-07-16T06:08:52Z</dcterms:created>
  <dcterms:modified xsi:type="dcterms:W3CDTF">2025-09-10T09:57:14Z</dcterms:modified>
</cp:coreProperties>
</file>